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72" r:id="rId4"/>
    <p:sldId id="273" r:id="rId5"/>
    <p:sldId id="270" r:id="rId6"/>
    <p:sldId id="282" r:id="rId7"/>
    <p:sldId id="276" r:id="rId8"/>
    <p:sldId id="275" r:id="rId9"/>
    <p:sldId id="280" r:id="rId10"/>
    <p:sldId id="281" r:id="rId11"/>
    <p:sldId id="279" r:id="rId12"/>
    <p:sldId id="278" r:id="rId13"/>
    <p:sldId id="271" r:id="rId14"/>
    <p:sldId id="283" r:id="rId15"/>
    <p:sldId id="269" r:id="rId16"/>
    <p:sldId id="258" r:id="rId17"/>
    <p:sldId id="259" r:id="rId18"/>
    <p:sldId id="260" r:id="rId19"/>
    <p:sldId id="261" r:id="rId20"/>
    <p:sldId id="262" r:id="rId21"/>
    <p:sldId id="263" r:id="rId22"/>
    <p:sldId id="264" r:id="rId23"/>
    <p:sldId id="266" r:id="rId24"/>
    <p:sldId id="267" r:id="rId25"/>
    <p:sldId id="268" r:id="rId26"/>
    <p:sldId id="265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>
        <p:scale>
          <a:sx n="100" d="100"/>
          <a:sy n="100" d="100"/>
        </p:scale>
        <p:origin x="990" y="5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13-Jan-20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13-Jan-20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13-Jan-20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13-Jan-20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13-Jan-20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13-Jan-20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13-Jan-20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13-Jan-20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13-Jan-20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13-Jan-20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13-Jan-20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13-Jan-20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13-Jan-20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13-Jan-20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13-Jan-20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13-Jan-20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13-Jan-20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13-Jan-20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68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7" Type="http://schemas.openxmlformats.org/officeDocument/2006/relationships/image" Target="../media/image14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7" Type="http://schemas.openxmlformats.org/officeDocument/2006/relationships/image" Target="../media/image14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7" Type="http://schemas.openxmlformats.org/officeDocument/2006/relationships/image" Target="../media/image14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7" Type="http://schemas.openxmlformats.org/officeDocument/2006/relationships/image" Target="../media/image14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7" Type="http://schemas.openxmlformats.org/officeDocument/2006/relationships/image" Target="../media/image14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7" Type="http://schemas.openxmlformats.org/officeDocument/2006/relationships/image" Target="../media/image14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7" Type="http://schemas.openxmlformats.org/officeDocument/2006/relationships/image" Target="../media/image14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7" Type="http://schemas.openxmlformats.org/officeDocument/2006/relationships/image" Target="../media/image14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843C92-5A2C-4B0B-AC6A-D9B6D94FEE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510588" cy="2971801"/>
          </a:xfrm>
        </p:spPr>
        <p:txBody>
          <a:bodyPr/>
          <a:lstStyle/>
          <a:p>
            <a:r>
              <a:rPr lang="es-E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I2P </a:t>
            </a:r>
            <a:br>
              <a:rPr lang="es-E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s-E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Internet Project </a:t>
            </a:r>
            <a:r>
              <a:rPr lang="es-E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challenge</a:t>
            </a:r>
            <a:r>
              <a:rPr lang="es-E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DAA4484-B34A-4C15-8316-7F038895DCA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s-ES" dirty="0"/>
              <a:t>Sergio Ruiz Pino</a:t>
            </a:r>
          </a:p>
          <a:p>
            <a:r>
              <a:rPr lang="es-ES" dirty="0"/>
              <a:t>Iván Piña Arévalo</a:t>
            </a:r>
          </a:p>
          <a:p>
            <a:r>
              <a:rPr lang="es-ES" dirty="0"/>
              <a:t>Andrés </a:t>
            </a:r>
            <a:r>
              <a:rPr lang="es-ES" dirty="0" err="1"/>
              <a:t>Gomar</a:t>
            </a:r>
            <a:r>
              <a:rPr lang="es-ES" dirty="0"/>
              <a:t> Pérez.</a:t>
            </a:r>
          </a:p>
          <a:p>
            <a:r>
              <a:rPr lang="es-ES" dirty="0"/>
              <a:t>Borja </a:t>
            </a:r>
            <a:r>
              <a:rPr lang="es-ES" dirty="0" err="1"/>
              <a:t>Fernandez</a:t>
            </a:r>
            <a:r>
              <a:rPr lang="es-ES" dirty="0"/>
              <a:t> Merchán</a:t>
            </a:r>
          </a:p>
          <a:p>
            <a:r>
              <a:rPr lang="es-ES" dirty="0"/>
              <a:t>Carlos Rodrigo Sanabria Flores  </a:t>
            </a:r>
          </a:p>
        </p:txBody>
      </p:sp>
    </p:spTree>
    <p:extLst>
      <p:ext uri="{BB962C8B-B14F-4D97-AF65-F5344CB8AC3E}">
        <p14:creationId xmlns:p14="http://schemas.microsoft.com/office/powerpoint/2010/main" val="1378280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Elipse 26">
            <a:extLst>
              <a:ext uri="{FF2B5EF4-FFF2-40B4-BE49-F238E27FC236}">
                <a16:creationId xmlns:a16="http://schemas.microsoft.com/office/drawing/2014/main" id="{6D9570B5-9B83-4093-A59B-C3C39C592D89}"/>
              </a:ext>
            </a:extLst>
          </p:cNvPr>
          <p:cNvSpPr/>
          <p:nvPr/>
        </p:nvSpPr>
        <p:spPr>
          <a:xfrm>
            <a:off x="1908700" y="5099948"/>
            <a:ext cx="8181975" cy="140904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Marcador de contenido 4" descr="Equipo">
            <a:extLst>
              <a:ext uri="{FF2B5EF4-FFF2-40B4-BE49-F238E27FC236}">
                <a16:creationId xmlns:a16="http://schemas.microsoft.com/office/drawing/2014/main" id="{165078B5-F2E8-46A8-99CE-BEFEAD7FC0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4212" y="2893613"/>
            <a:ext cx="1639095" cy="1639095"/>
          </a:xfrm>
        </p:spPr>
      </p:pic>
      <p:pic>
        <p:nvPicPr>
          <p:cNvPr id="7" name="Gráfico 6" descr="Equipo">
            <a:extLst>
              <a:ext uri="{FF2B5EF4-FFF2-40B4-BE49-F238E27FC236}">
                <a16:creationId xmlns:a16="http://schemas.microsoft.com/office/drawing/2014/main" id="{32FC08B3-1D72-442E-907C-2235C43C1B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37143" y="2969418"/>
            <a:ext cx="1507064" cy="1507064"/>
          </a:xfrm>
          <a:prstGeom prst="rect">
            <a:avLst/>
          </a:prstGeom>
        </p:spPr>
      </p:pic>
      <p:pic>
        <p:nvPicPr>
          <p:cNvPr id="9" name="Gráfico 8" descr="Base de datos">
            <a:extLst>
              <a:ext uri="{FF2B5EF4-FFF2-40B4-BE49-F238E27FC236}">
                <a16:creationId xmlns:a16="http://schemas.microsoft.com/office/drawing/2014/main" id="{06755ACF-5CAC-465D-9438-4F7E99F698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96843" y="2969417"/>
            <a:ext cx="1507065" cy="1507065"/>
          </a:xfrm>
          <a:prstGeom prst="rect">
            <a:avLst/>
          </a:prstGeom>
        </p:spPr>
      </p:pic>
      <p:pic>
        <p:nvPicPr>
          <p:cNvPr id="11" name="Gráfico 10" descr="Base de datos">
            <a:extLst>
              <a:ext uri="{FF2B5EF4-FFF2-40B4-BE49-F238E27FC236}">
                <a16:creationId xmlns:a16="http://schemas.microsoft.com/office/drawing/2014/main" id="{458DD704-945B-4932-826A-774428B256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56542" y="2969417"/>
            <a:ext cx="1507066" cy="1507066"/>
          </a:xfrm>
          <a:prstGeom prst="rect">
            <a:avLst/>
          </a:prstGeom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2875E0B9-21B0-4BE9-9621-1438E0FA915B}"/>
              </a:ext>
            </a:extLst>
          </p:cNvPr>
          <p:cNvSpPr txBox="1">
            <a:spLocks/>
          </p:cNvSpPr>
          <p:nvPr/>
        </p:nvSpPr>
        <p:spPr>
          <a:xfrm>
            <a:off x="684212" y="34967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Descripción de la tecnología</a:t>
            </a:r>
            <a:endParaRPr lang="es-E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4" name="Gráfico 13" descr="Clave">
            <a:extLst>
              <a:ext uri="{FF2B5EF4-FFF2-40B4-BE49-F238E27FC236}">
                <a16:creationId xmlns:a16="http://schemas.microsoft.com/office/drawing/2014/main" id="{1A18005D-E009-43C3-BD0C-4AE3070770C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93175" y="1955878"/>
            <a:ext cx="914400" cy="914400"/>
          </a:xfrm>
          <a:prstGeom prst="rect">
            <a:avLst/>
          </a:prstGeom>
        </p:spPr>
      </p:pic>
      <p:pic>
        <p:nvPicPr>
          <p:cNvPr id="16" name="Gráfico 15" descr="Clave">
            <a:extLst>
              <a:ext uri="{FF2B5EF4-FFF2-40B4-BE49-F238E27FC236}">
                <a16:creationId xmlns:a16="http://schemas.microsoft.com/office/drawing/2014/main" id="{50EE513D-F0A7-4AF8-93ED-E717318F3D1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952875" y="1955878"/>
            <a:ext cx="914400" cy="914400"/>
          </a:xfrm>
          <a:prstGeom prst="rect">
            <a:avLst/>
          </a:prstGeom>
        </p:spPr>
      </p:pic>
      <p:cxnSp>
        <p:nvCxnSpPr>
          <p:cNvPr id="22" name="Conector recto de flecha 21">
            <a:extLst>
              <a:ext uri="{FF2B5EF4-FFF2-40B4-BE49-F238E27FC236}">
                <a16:creationId xmlns:a16="http://schemas.microsoft.com/office/drawing/2014/main" id="{2D74C035-F0C6-4EAD-92AC-A639359D1553}"/>
              </a:ext>
            </a:extLst>
          </p:cNvPr>
          <p:cNvCxnSpPr>
            <a:cxnSpLocks/>
          </p:cNvCxnSpPr>
          <p:nvPr/>
        </p:nvCxnSpPr>
        <p:spPr>
          <a:xfrm>
            <a:off x="2410222" y="3713160"/>
            <a:ext cx="1333235" cy="9789"/>
          </a:xfrm>
          <a:prstGeom prst="straightConnector1">
            <a:avLst/>
          </a:prstGeom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4" name="Conector recto de flecha 23">
            <a:extLst>
              <a:ext uri="{FF2B5EF4-FFF2-40B4-BE49-F238E27FC236}">
                <a16:creationId xmlns:a16="http://schemas.microsoft.com/office/drawing/2014/main" id="{80FB992F-7F62-425B-8863-ED5711D496C5}"/>
              </a:ext>
            </a:extLst>
          </p:cNvPr>
          <p:cNvCxnSpPr>
            <a:cxnSpLocks/>
          </p:cNvCxnSpPr>
          <p:nvPr/>
        </p:nvCxnSpPr>
        <p:spPr>
          <a:xfrm>
            <a:off x="5163608" y="3722949"/>
            <a:ext cx="1333235" cy="9789"/>
          </a:xfrm>
          <a:prstGeom prst="straightConnector1">
            <a:avLst/>
          </a:prstGeom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8" name="CuadroTexto 27">
            <a:extLst>
              <a:ext uri="{FF2B5EF4-FFF2-40B4-BE49-F238E27FC236}">
                <a16:creationId xmlns:a16="http://schemas.microsoft.com/office/drawing/2014/main" id="{B1BB037B-1F93-4DE8-A9DF-FAC0A0233FB3}"/>
              </a:ext>
            </a:extLst>
          </p:cNvPr>
          <p:cNvSpPr txBox="1"/>
          <p:nvPr/>
        </p:nvSpPr>
        <p:spPr>
          <a:xfrm>
            <a:off x="6775975" y="4283233"/>
            <a:ext cx="931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b="1" dirty="0">
                <a:solidFill>
                  <a:srgbClr val="FF0000"/>
                </a:solidFill>
              </a:rPr>
              <a:t>5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F66B6EBC-D22D-48D7-91F8-139507BDA536}"/>
              </a:ext>
            </a:extLst>
          </p:cNvPr>
          <p:cNvSpPr txBox="1"/>
          <p:nvPr/>
        </p:nvSpPr>
        <p:spPr>
          <a:xfrm>
            <a:off x="2373575" y="5542860"/>
            <a:ext cx="74104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dirty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</a:t>
            </a:r>
            <a:r>
              <a:rPr lang="es-ES" sz="2800" baseline="-25000" dirty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m2</a:t>
            </a:r>
            <a:r>
              <a:rPr lang="es-ES" sz="2800" dirty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(R</a:t>
            </a:r>
            <a:r>
              <a:rPr lang="es-ES" sz="2800" baseline="-25000" dirty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es-ES" sz="2800" dirty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K</a:t>
            </a:r>
            <a:r>
              <a:rPr lang="es-ES" sz="2800" baseline="-25000" dirty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m1</a:t>
            </a:r>
            <a:r>
              <a:rPr lang="es-ES" sz="2800" dirty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(R</a:t>
            </a:r>
            <a:r>
              <a:rPr lang="es-ES" sz="2800" baseline="-25000" dirty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r>
              <a:rPr lang="es-ES" sz="2800" dirty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es-E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</a:t>
            </a:r>
            <a:r>
              <a:rPr lang="es-ES" sz="2800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</a:t>
            </a:r>
            <a:r>
              <a:rPr lang="es-E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(R</a:t>
            </a:r>
            <a:r>
              <a:rPr lang="es-ES" sz="2800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</a:t>
            </a:r>
            <a:r>
              <a:rPr lang="es-E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mensaje), B</a:t>
            </a:r>
            <a:r>
              <a:rPr lang="es-ES" sz="2800" dirty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), M</a:t>
            </a:r>
            <a:r>
              <a:rPr lang="es-ES" sz="2800" baseline="-25000" dirty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r>
              <a:rPr lang="es-ES" sz="2800" dirty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), M</a:t>
            </a:r>
            <a:r>
              <a:rPr lang="es-ES" sz="2800" baseline="-25000" dirty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endParaRPr lang="en-US" sz="2800" dirty="0">
              <a:solidFill>
                <a:schemeClr val="tx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B22769ED-4A48-4775-9FEB-B09A7FA09251}"/>
              </a:ext>
            </a:extLst>
          </p:cNvPr>
          <p:cNvSpPr txBox="1"/>
          <p:nvPr/>
        </p:nvSpPr>
        <p:spPr>
          <a:xfrm>
            <a:off x="752475" y="3361132"/>
            <a:ext cx="965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</a:t>
            </a:r>
            <a:endParaRPr 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3741A145-CAB5-46D0-B606-72FC1DD699DD}"/>
              </a:ext>
            </a:extLst>
          </p:cNvPr>
          <p:cNvSpPr txBox="1"/>
          <p:nvPr/>
        </p:nvSpPr>
        <p:spPr>
          <a:xfrm>
            <a:off x="9337143" y="3395815"/>
            <a:ext cx="965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</a:t>
            </a:r>
            <a:endParaRPr 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2B654A22-C38F-4C5C-8D30-AF3B59413664}"/>
              </a:ext>
            </a:extLst>
          </p:cNvPr>
          <p:cNvSpPr txBox="1"/>
          <p:nvPr/>
        </p:nvSpPr>
        <p:spPr>
          <a:xfrm>
            <a:off x="3927212" y="3521291"/>
            <a:ext cx="965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</a:t>
            </a:r>
            <a:r>
              <a:rPr lang="es-ES" sz="2400" b="1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endParaRPr 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8C4C9A3E-BFE5-4771-AB7C-15E554B32FDA}"/>
              </a:ext>
            </a:extLst>
          </p:cNvPr>
          <p:cNvSpPr txBox="1"/>
          <p:nvPr/>
        </p:nvSpPr>
        <p:spPr>
          <a:xfrm>
            <a:off x="6767512" y="3492116"/>
            <a:ext cx="965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</a:t>
            </a:r>
            <a:r>
              <a:rPr lang="es-ES" sz="2400" b="1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endParaRPr 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36363E1E-B8BD-4A9B-BEC1-B0CBC2E4794D}"/>
              </a:ext>
            </a:extLst>
          </p:cNvPr>
          <p:cNvSpPr txBox="1"/>
          <p:nvPr/>
        </p:nvSpPr>
        <p:spPr>
          <a:xfrm>
            <a:off x="9218612" y="841595"/>
            <a:ext cx="27241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es-ES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Mix</a:t>
            </a:r>
            <a:r>
              <a:rPr lang="es-E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Network)</a:t>
            </a:r>
            <a:endParaRPr 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000033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Elipse 26">
            <a:extLst>
              <a:ext uri="{FF2B5EF4-FFF2-40B4-BE49-F238E27FC236}">
                <a16:creationId xmlns:a16="http://schemas.microsoft.com/office/drawing/2014/main" id="{6D9570B5-9B83-4093-A59B-C3C39C592D89}"/>
              </a:ext>
            </a:extLst>
          </p:cNvPr>
          <p:cNvSpPr/>
          <p:nvPr/>
        </p:nvSpPr>
        <p:spPr>
          <a:xfrm>
            <a:off x="1908700" y="5099948"/>
            <a:ext cx="8181975" cy="140904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Marcador de contenido 4" descr="Equipo">
            <a:extLst>
              <a:ext uri="{FF2B5EF4-FFF2-40B4-BE49-F238E27FC236}">
                <a16:creationId xmlns:a16="http://schemas.microsoft.com/office/drawing/2014/main" id="{165078B5-F2E8-46A8-99CE-BEFEAD7FC0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4212" y="2893613"/>
            <a:ext cx="1639095" cy="1639095"/>
          </a:xfrm>
        </p:spPr>
      </p:pic>
      <p:pic>
        <p:nvPicPr>
          <p:cNvPr id="7" name="Gráfico 6" descr="Equipo">
            <a:extLst>
              <a:ext uri="{FF2B5EF4-FFF2-40B4-BE49-F238E27FC236}">
                <a16:creationId xmlns:a16="http://schemas.microsoft.com/office/drawing/2014/main" id="{32FC08B3-1D72-442E-907C-2235C43C1B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37143" y="2969418"/>
            <a:ext cx="1507064" cy="1507064"/>
          </a:xfrm>
          <a:prstGeom prst="rect">
            <a:avLst/>
          </a:prstGeom>
        </p:spPr>
      </p:pic>
      <p:pic>
        <p:nvPicPr>
          <p:cNvPr id="9" name="Gráfico 8" descr="Base de datos">
            <a:extLst>
              <a:ext uri="{FF2B5EF4-FFF2-40B4-BE49-F238E27FC236}">
                <a16:creationId xmlns:a16="http://schemas.microsoft.com/office/drawing/2014/main" id="{06755ACF-5CAC-465D-9438-4F7E99F698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96843" y="2969417"/>
            <a:ext cx="1507065" cy="1507065"/>
          </a:xfrm>
          <a:prstGeom prst="rect">
            <a:avLst/>
          </a:prstGeom>
        </p:spPr>
      </p:pic>
      <p:pic>
        <p:nvPicPr>
          <p:cNvPr id="11" name="Gráfico 10" descr="Base de datos">
            <a:extLst>
              <a:ext uri="{FF2B5EF4-FFF2-40B4-BE49-F238E27FC236}">
                <a16:creationId xmlns:a16="http://schemas.microsoft.com/office/drawing/2014/main" id="{458DD704-945B-4932-826A-774428B256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56542" y="2969417"/>
            <a:ext cx="1507066" cy="1507066"/>
          </a:xfrm>
          <a:prstGeom prst="rect">
            <a:avLst/>
          </a:prstGeom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2875E0B9-21B0-4BE9-9621-1438E0FA915B}"/>
              </a:ext>
            </a:extLst>
          </p:cNvPr>
          <p:cNvSpPr txBox="1">
            <a:spLocks/>
          </p:cNvSpPr>
          <p:nvPr/>
        </p:nvSpPr>
        <p:spPr>
          <a:xfrm>
            <a:off x="684212" y="34967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Descripción de la tecnología</a:t>
            </a:r>
            <a:endParaRPr lang="es-E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4" name="Gráfico 13" descr="Clave">
            <a:extLst>
              <a:ext uri="{FF2B5EF4-FFF2-40B4-BE49-F238E27FC236}">
                <a16:creationId xmlns:a16="http://schemas.microsoft.com/office/drawing/2014/main" id="{1A18005D-E009-43C3-BD0C-4AE3070770C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93175" y="1955878"/>
            <a:ext cx="914400" cy="914400"/>
          </a:xfrm>
          <a:prstGeom prst="rect">
            <a:avLst/>
          </a:prstGeom>
        </p:spPr>
      </p:pic>
      <p:pic>
        <p:nvPicPr>
          <p:cNvPr id="16" name="Gráfico 15" descr="Clave">
            <a:extLst>
              <a:ext uri="{FF2B5EF4-FFF2-40B4-BE49-F238E27FC236}">
                <a16:creationId xmlns:a16="http://schemas.microsoft.com/office/drawing/2014/main" id="{50EE513D-F0A7-4AF8-93ED-E717318F3D1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952875" y="1955878"/>
            <a:ext cx="914400" cy="914400"/>
          </a:xfrm>
          <a:prstGeom prst="rect">
            <a:avLst/>
          </a:prstGeom>
        </p:spPr>
      </p:pic>
      <p:cxnSp>
        <p:nvCxnSpPr>
          <p:cNvPr id="22" name="Conector recto de flecha 21">
            <a:extLst>
              <a:ext uri="{FF2B5EF4-FFF2-40B4-BE49-F238E27FC236}">
                <a16:creationId xmlns:a16="http://schemas.microsoft.com/office/drawing/2014/main" id="{2D74C035-F0C6-4EAD-92AC-A639359D1553}"/>
              </a:ext>
            </a:extLst>
          </p:cNvPr>
          <p:cNvCxnSpPr>
            <a:cxnSpLocks/>
          </p:cNvCxnSpPr>
          <p:nvPr/>
        </p:nvCxnSpPr>
        <p:spPr>
          <a:xfrm>
            <a:off x="2410222" y="3713160"/>
            <a:ext cx="1333235" cy="9789"/>
          </a:xfrm>
          <a:prstGeom prst="straightConnector1">
            <a:avLst/>
          </a:prstGeom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4" name="Conector recto de flecha 23">
            <a:extLst>
              <a:ext uri="{FF2B5EF4-FFF2-40B4-BE49-F238E27FC236}">
                <a16:creationId xmlns:a16="http://schemas.microsoft.com/office/drawing/2014/main" id="{80FB992F-7F62-425B-8863-ED5711D496C5}"/>
              </a:ext>
            </a:extLst>
          </p:cNvPr>
          <p:cNvCxnSpPr>
            <a:cxnSpLocks/>
          </p:cNvCxnSpPr>
          <p:nvPr/>
        </p:nvCxnSpPr>
        <p:spPr>
          <a:xfrm>
            <a:off x="5163608" y="3722949"/>
            <a:ext cx="1333235" cy="9789"/>
          </a:xfrm>
          <a:prstGeom prst="straightConnector1">
            <a:avLst/>
          </a:prstGeom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5" name="Conector recto de flecha 24">
            <a:extLst>
              <a:ext uri="{FF2B5EF4-FFF2-40B4-BE49-F238E27FC236}">
                <a16:creationId xmlns:a16="http://schemas.microsoft.com/office/drawing/2014/main" id="{A144EFC2-0FB9-40F7-A02E-D186637DEC5B}"/>
              </a:ext>
            </a:extLst>
          </p:cNvPr>
          <p:cNvCxnSpPr>
            <a:cxnSpLocks/>
          </p:cNvCxnSpPr>
          <p:nvPr/>
        </p:nvCxnSpPr>
        <p:spPr>
          <a:xfrm>
            <a:off x="7830078" y="3722949"/>
            <a:ext cx="1333235" cy="9789"/>
          </a:xfrm>
          <a:prstGeom prst="straightConnector1">
            <a:avLst/>
          </a:prstGeom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8" name="CuadroTexto 27">
            <a:extLst>
              <a:ext uri="{FF2B5EF4-FFF2-40B4-BE49-F238E27FC236}">
                <a16:creationId xmlns:a16="http://schemas.microsoft.com/office/drawing/2014/main" id="{B1BB037B-1F93-4DE8-A9DF-FAC0A0233FB3}"/>
              </a:ext>
            </a:extLst>
          </p:cNvPr>
          <p:cNvSpPr txBox="1"/>
          <p:nvPr/>
        </p:nvSpPr>
        <p:spPr>
          <a:xfrm>
            <a:off x="8030895" y="4240320"/>
            <a:ext cx="931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b="1" dirty="0">
                <a:solidFill>
                  <a:srgbClr val="FF0000"/>
                </a:solidFill>
              </a:rPr>
              <a:t>6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F66B6EBC-D22D-48D7-91F8-139507BDA536}"/>
              </a:ext>
            </a:extLst>
          </p:cNvPr>
          <p:cNvSpPr txBox="1"/>
          <p:nvPr/>
        </p:nvSpPr>
        <p:spPr>
          <a:xfrm>
            <a:off x="2373575" y="5542860"/>
            <a:ext cx="74104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dirty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</a:t>
            </a:r>
            <a:r>
              <a:rPr lang="es-ES" sz="2800" baseline="-25000" dirty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m2</a:t>
            </a:r>
            <a:r>
              <a:rPr lang="es-ES" sz="2800" dirty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(R</a:t>
            </a:r>
            <a:r>
              <a:rPr lang="es-ES" sz="2800" baseline="-25000" dirty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es-ES" sz="2800" dirty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K</a:t>
            </a:r>
            <a:r>
              <a:rPr lang="es-ES" sz="2800" baseline="-25000" dirty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m1</a:t>
            </a:r>
            <a:r>
              <a:rPr lang="es-ES" sz="2800" dirty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(R</a:t>
            </a:r>
            <a:r>
              <a:rPr lang="es-ES" sz="2800" baseline="-25000" dirty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r>
              <a:rPr lang="es-ES" sz="2800" dirty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es-E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</a:t>
            </a:r>
            <a:r>
              <a:rPr lang="es-ES" sz="2800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</a:t>
            </a:r>
            <a:r>
              <a:rPr lang="es-E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(R</a:t>
            </a:r>
            <a:r>
              <a:rPr lang="es-ES" sz="2800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</a:t>
            </a:r>
            <a:r>
              <a:rPr lang="es-E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mensaje)</a:t>
            </a:r>
            <a:r>
              <a:rPr lang="es-ES" sz="2800" dirty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</a:t>
            </a:r>
            <a:r>
              <a:rPr lang="es-E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ES" sz="2800" dirty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B), M</a:t>
            </a:r>
            <a:r>
              <a:rPr lang="es-ES" sz="2800" baseline="-25000" dirty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r>
              <a:rPr lang="es-ES" sz="2800" dirty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), M</a:t>
            </a:r>
            <a:r>
              <a:rPr lang="es-ES" sz="2800" baseline="-25000" dirty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endParaRPr lang="en-US" sz="2800" dirty="0">
              <a:solidFill>
                <a:schemeClr val="tx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83FAB603-A1A4-49FA-B662-9813FF013BAD}"/>
              </a:ext>
            </a:extLst>
          </p:cNvPr>
          <p:cNvSpPr txBox="1"/>
          <p:nvPr/>
        </p:nvSpPr>
        <p:spPr>
          <a:xfrm>
            <a:off x="752475" y="3361132"/>
            <a:ext cx="965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</a:t>
            </a:r>
            <a:endParaRPr 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4C97E626-3AE3-4E51-80DB-3A418ABF8659}"/>
              </a:ext>
            </a:extLst>
          </p:cNvPr>
          <p:cNvSpPr txBox="1"/>
          <p:nvPr/>
        </p:nvSpPr>
        <p:spPr>
          <a:xfrm>
            <a:off x="9337143" y="3395815"/>
            <a:ext cx="965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</a:t>
            </a:r>
            <a:endParaRPr 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F99038F3-9542-49AF-A03F-4319F0181309}"/>
              </a:ext>
            </a:extLst>
          </p:cNvPr>
          <p:cNvSpPr txBox="1"/>
          <p:nvPr/>
        </p:nvSpPr>
        <p:spPr>
          <a:xfrm>
            <a:off x="3927212" y="3521291"/>
            <a:ext cx="965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</a:t>
            </a:r>
            <a:r>
              <a:rPr lang="es-ES" sz="2400" b="1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endParaRPr 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2C7D9C05-0DED-4D3D-A696-7483820B48BF}"/>
              </a:ext>
            </a:extLst>
          </p:cNvPr>
          <p:cNvSpPr txBox="1"/>
          <p:nvPr/>
        </p:nvSpPr>
        <p:spPr>
          <a:xfrm>
            <a:off x="6767512" y="3492116"/>
            <a:ext cx="965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</a:t>
            </a:r>
            <a:r>
              <a:rPr lang="es-ES" sz="2400" b="1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endParaRPr 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A6F468F1-8835-4D2F-A32B-E128E8B5AC2B}"/>
              </a:ext>
            </a:extLst>
          </p:cNvPr>
          <p:cNvSpPr txBox="1"/>
          <p:nvPr/>
        </p:nvSpPr>
        <p:spPr>
          <a:xfrm>
            <a:off x="9218612" y="841595"/>
            <a:ext cx="27241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es-ES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Mix</a:t>
            </a:r>
            <a:r>
              <a:rPr lang="es-E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Network)</a:t>
            </a:r>
            <a:endParaRPr 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318133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Elipse 26">
            <a:extLst>
              <a:ext uri="{FF2B5EF4-FFF2-40B4-BE49-F238E27FC236}">
                <a16:creationId xmlns:a16="http://schemas.microsoft.com/office/drawing/2014/main" id="{6D9570B5-9B83-4093-A59B-C3C39C592D89}"/>
              </a:ext>
            </a:extLst>
          </p:cNvPr>
          <p:cNvSpPr/>
          <p:nvPr/>
        </p:nvSpPr>
        <p:spPr>
          <a:xfrm>
            <a:off x="1908700" y="5099948"/>
            <a:ext cx="8181975" cy="140904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Marcador de contenido 4" descr="Equipo">
            <a:extLst>
              <a:ext uri="{FF2B5EF4-FFF2-40B4-BE49-F238E27FC236}">
                <a16:creationId xmlns:a16="http://schemas.microsoft.com/office/drawing/2014/main" id="{165078B5-F2E8-46A8-99CE-BEFEAD7FC0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4212" y="2893613"/>
            <a:ext cx="1639095" cy="1639095"/>
          </a:xfrm>
        </p:spPr>
      </p:pic>
      <p:pic>
        <p:nvPicPr>
          <p:cNvPr id="7" name="Gráfico 6" descr="Equipo">
            <a:extLst>
              <a:ext uri="{FF2B5EF4-FFF2-40B4-BE49-F238E27FC236}">
                <a16:creationId xmlns:a16="http://schemas.microsoft.com/office/drawing/2014/main" id="{32FC08B3-1D72-442E-907C-2235C43C1B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37143" y="2969418"/>
            <a:ext cx="1507064" cy="1507064"/>
          </a:xfrm>
          <a:prstGeom prst="rect">
            <a:avLst/>
          </a:prstGeom>
        </p:spPr>
      </p:pic>
      <p:pic>
        <p:nvPicPr>
          <p:cNvPr id="9" name="Gráfico 8" descr="Base de datos">
            <a:extLst>
              <a:ext uri="{FF2B5EF4-FFF2-40B4-BE49-F238E27FC236}">
                <a16:creationId xmlns:a16="http://schemas.microsoft.com/office/drawing/2014/main" id="{06755ACF-5CAC-465D-9438-4F7E99F698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96843" y="2969417"/>
            <a:ext cx="1507065" cy="1507065"/>
          </a:xfrm>
          <a:prstGeom prst="rect">
            <a:avLst/>
          </a:prstGeom>
        </p:spPr>
      </p:pic>
      <p:pic>
        <p:nvPicPr>
          <p:cNvPr id="11" name="Gráfico 10" descr="Base de datos">
            <a:extLst>
              <a:ext uri="{FF2B5EF4-FFF2-40B4-BE49-F238E27FC236}">
                <a16:creationId xmlns:a16="http://schemas.microsoft.com/office/drawing/2014/main" id="{458DD704-945B-4932-826A-774428B256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56542" y="2969417"/>
            <a:ext cx="1507066" cy="1507066"/>
          </a:xfrm>
          <a:prstGeom prst="rect">
            <a:avLst/>
          </a:prstGeom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2875E0B9-21B0-4BE9-9621-1438E0FA915B}"/>
              </a:ext>
            </a:extLst>
          </p:cNvPr>
          <p:cNvSpPr txBox="1">
            <a:spLocks/>
          </p:cNvSpPr>
          <p:nvPr/>
        </p:nvSpPr>
        <p:spPr>
          <a:xfrm>
            <a:off x="684212" y="34967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Descripción de la tecnología</a:t>
            </a:r>
          </a:p>
        </p:txBody>
      </p:sp>
      <p:pic>
        <p:nvPicPr>
          <p:cNvPr id="14" name="Gráfico 13" descr="Clave">
            <a:extLst>
              <a:ext uri="{FF2B5EF4-FFF2-40B4-BE49-F238E27FC236}">
                <a16:creationId xmlns:a16="http://schemas.microsoft.com/office/drawing/2014/main" id="{1A18005D-E009-43C3-BD0C-4AE3070770C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93175" y="1955878"/>
            <a:ext cx="914400" cy="914400"/>
          </a:xfrm>
          <a:prstGeom prst="rect">
            <a:avLst/>
          </a:prstGeom>
        </p:spPr>
      </p:pic>
      <p:pic>
        <p:nvPicPr>
          <p:cNvPr id="16" name="Gráfico 15" descr="Clave">
            <a:extLst>
              <a:ext uri="{FF2B5EF4-FFF2-40B4-BE49-F238E27FC236}">
                <a16:creationId xmlns:a16="http://schemas.microsoft.com/office/drawing/2014/main" id="{50EE513D-F0A7-4AF8-93ED-E717318F3D1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952875" y="1955878"/>
            <a:ext cx="914400" cy="914400"/>
          </a:xfrm>
          <a:prstGeom prst="rect">
            <a:avLst/>
          </a:prstGeom>
        </p:spPr>
      </p:pic>
      <p:cxnSp>
        <p:nvCxnSpPr>
          <p:cNvPr id="22" name="Conector recto de flecha 21">
            <a:extLst>
              <a:ext uri="{FF2B5EF4-FFF2-40B4-BE49-F238E27FC236}">
                <a16:creationId xmlns:a16="http://schemas.microsoft.com/office/drawing/2014/main" id="{2D74C035-F0C6-4EAD-92AC-A639359D1553}"/>
              </a:ext>
            </a:extLst>
          </p:cNvPr>
          <p:cNvCxnSpPr>
            <a:cxnSpLocks/>
          </p:cNvCxnSpPr>
          <p:nvPr/>
        </p:nvCxnSpPr>
        <p:spPr>
          <a:xfrm>
            <a:off x="2410222" y="3713160"/>
            <a:ext cx="1333235" cy="9789"/>
          </a:xfrm>
          <a:prstGeom prst="straightConnector1">
            <a:avLst/>
          </a:prstGeom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4" name="Conector recto de flecha 23">
            <a:extLst>
              <a:ext uri="{FF2B5EF4-FFF2-40B4-BE49-F238E27FC236}">
                <a16:creationId xmlns:a16="http://schemas.microsoft.com/office/drawing/2014/main" id="{80FB992F-7F62-425B-8863-ED5711D496C5}"/>
              </a:ext>
            </a:extLst>
          </p:cNvPr>
          <p:cNvCxnSpPr>
            <a:cxnSpLocks/>
          </p:cNvCxnSpPr>
          <p:nvPr/>
        </p:nvCxnSpPr>
        <p:spPr>
          <a:xfrm>
            <a:off x="5163608" y="3722949"/>
            <a:ext cx="1333235" cy="9789"/>
          </a:xfrm>
          <a:prstGeom prst="straightConnector1">
            <a:avLst/>
          </a:prstGeom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5" name="Conector recto de flecha 24">
            <a:extLst>
              <a:ext uri="{FF2B5EF4-FFF2-40B4-BE49-F238E27FC236}">
                <a16:creationId xmlns:a16="http://schemas.microsoft.com/office/drawing/2014/main" id="{A144EFC2-0FB9-40F7-A02E-D186637DEC5B}"/>
              </a:ext>
            </a:extLst>
          </p:cNvPr>
          <p:cNvCxnSpPr>
            <a:cxnSpLocks/>
          </p:cNvCxnSpPr>
          <p:nvPr/>
        </p:nvCxnSpPr>
        <p:spPr>
          <a:xfrm>
            <a:off x="7830078" y="3722949"/>
            <a:ext cx="1333235" cy="9789"/>
          </a:xfrm>
          <a:prstGeom prst="straightConnector1">
            <a:avLst/>
          </a:prstGeom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8" name="CuadroTexto 27">
            <a:extLst>
              <a:ext uri="{FF2B5EF4-FFF2-40B4-BE49-F238E27FC236}">
                <a16:creationId xmlns:a16="http://schemas.microsoft.com/office/drawing/2014/main" id="{B1BB037B-1F93-4DE8-A9DF-FAC0A0233FB3}"/>
              </a:ext>
            </a:extLst>
          </p:cNvPr>
          <p:cNvSpPr txBox="1"/>
          <p:nvPr/>
        </p:nvSpPr>
        <p:spPr>
          <a:xfrm>
            <a:off x="9624875" y="4240320"/>
            <a:ext cx="931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b="1" dirty="0">
                <a:solidFill>
                  <a:srgbClr val="FF0000"/>
                </a:solidFill>
              </a:rPr>
              <a:t>7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F66B6EBC-D22D-48D7-91F8-139507BDA536}"/>
              </a:ext>
            </a:extLst>
          </p:cNvPr>
          <p:cNvSpPr txBox="1"/>
          <p:nvPr/>
        </p:nvSpPr>
        <p:spPr>
          <a:xfrm>
            <a:off x="2373575" y="5542860"/>
            <a:ext cx="74104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dirty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</a:t>
            </a:r>
            <a:r>
              <a:rPr lang="es-ES" sz="2800" baseline="-25000" dirty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m2</a:t>
            </a:r>
            <a:r>
              <a:rPr lang="es-ES" sz="2800" dirty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(R</a:t>
            </a:r>
            <a:r>
              <a:rPr lang="es-ES" sz="2800" baseline="-25000" dirty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es-ES" sz="2800" dirty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K</a:t>
            </a:r>
            <a:r>
              <a:rPr lang="es-ES" sz="2800" baseline="-25000" dirty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m1</a:t>
            </a:r>
            <a:r>
              <a:rPr lang="es-ES" sz="2800" dirty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(R</a:t>
            </a:r>
            <a:r>
              <a:rPr lang="es-ES" sz="2800" baseline="-25000" dirty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r>
              <a:rPr lang="es-ES" sz="2800" dirty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K</a:t>
            </a:r>
            <a:r>
              <a:rPr lang="es-ES" sz="2800" baseline="-25000" dirty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</a:t>
            </a:r>
            <a:r>
              <a:rPr lang="es-ES" sz="2800" dirty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(R</a:t>
            </a:r>
            <a:r>
              <a:rPr lang="es-ES" sz="2800" baseline="-25000" dirty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</a:t>
            </a:r>
            <a:r>
              <a:rPr lang="es-ES" sz="2800" dirty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es-E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mensaje</a:t>
            </a:r>
            <a:r>
              <a:rPr lang="es-ES" sz="2800" dirty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), B), M</a:t>
            </a:r>
            <a:r>
              <a:rPr lang="es-ES" sz="2800" baseline="-25000" dirty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r>
              <a:rPr lang="es-ES" sz="2800" dirty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), M</a:t>
            </a:r>
            <a:r>
              <a:rPr lang="es-ES" sz="2800" baseline="-25000" dirty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endParaRPr lang="en-US" sz="2800" dirty="0">
              <a:solidFill>
                <a:schemeClr val="tx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72372F6D-0EF2-41FD-9D0A-7C09E1E488AF}"/>
              </a:ext>
            </a:extLst>
          </p:cNvPr>
          <p:cNvSpPr txBox="1"/>
          <p:nvPr/>
        </p:nvSpPr>
        <p:spPr>
          <a:xfrm>
            <a:off x="752475" y="3361132"/>
            <a:ext cx="965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</a:t>
            </a:r>
            <a:endParaRPr 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E44F2FFD-D0FC-42A7-8F6B-1475A6E8EAC9}"/>
              </a:ext>
            </a:extLst>
          </p:cNvPr>
          <p:cNvSpPr txBox="1"/>
          <p:nvPr/>
        </p:nvSpPr>
        <p:spPr>
          <a:xfrm>
            <a:off x="9337143" y="3395815"/>
            <a:ext cx="965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</a:t>
            </a:r>
            <a:endParaRPr 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6822429E-FFDD-447D-88C7-96321B7205F1}"/>
              </a:ext>
            </a:extLst>
          </p:cNvPr>
          <p:cNvSpPr txBox="1"/>
          <p:nvPr/>
        </p:nvSpPr>
        <p:spPr>
          <a:xfrm>
            <a:off x="3927212" y="3521291"/>
            <a:ext cx="965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</a:t>
            </a:r>
            <a:r>
              <a:rPr lang="es-ES" sz="2400" b="1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endParaRPr 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2C40482F-A660-46AF-A588-4AF1314FFD27}"/>
              </a:ext>
            </a:extLst>
          </p:cNvPr>
          <p:cNvSpPr txBox="1"/>
          <p:nvPr/>
        </p:nvSpPr>
        <p:spPr>
          <a:xfrm>
            <a:off x="6767512" y="3492116"/>
            <a:ext cx="965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</a:t>
            </a:r>
            <a:r>
              <a:rPr lang="es-ES" sz="2400" b="1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endParaRPr 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2B9D635E-BD1D-41FA-B2B3-ED7C044E4F34}"/>
              </a:ext>
            </a:extLst>
          </p:cNvPr>
          <p:cNvSpPr txBox="1"/>
          <p:nvPr/>
        </p:nvSpPr>
        <p:spPr>
          <a:xfrm>
            <a:off x="9218612" y="841595"/>
            <a:ext cx="27241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es-ES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Mix</a:t>
            </a:r>
            <a:r>
              <a:rPr lang="es-E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Network)</a:t>
            </a:r>
            <a:endParaRPr 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379325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arcador de posición de imagen 5" descr="Imagen que contiene teclado&#10;&#10;Descripción generada automáticamente">
            <a:extLst>
              <a:ext uri="{FF2B5EF4-FFF2-40B4-BE49-F238E27FC236}">
                <a16:creationId xmlns:a16="http://schemas.microsoft.com/office/drawing/2014/main" id="{1C9DC61F-FDED-4577-9306-E90BECF9FC8F}"/>
              </a:ext>
            </a:extLst>
          </p:cNvPr>
          <p:cNvPicPr preferRelativeResize="0">
            <a:picLocks noGrp="1"/>
          </p:cNvPicPr>
          <p:nvPr>
            <p:ph type="pic" idx="13"/>
          </p:nvPr>
        </p:nvPicPr>
        <p:blipFill rotWithShape="1">
          <a:blip r:embed="rId2"/>
          <a:srcRect l="40" r="-40"/>
          <a:stretch/>
        </p:blipFill>
        <p:spPr>
          <a:xfrm>
            <a:off x="304801" y="1930784"/>
            <a:ext cx="11582398" cy="2651608"/>
          </a:xfrm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2EBF1DD3-1B69-4337-8B69-2E9FBB937E07}"/>
              </a:ext>
            </a:extLst>
          </p:cNvPr>
          <p:cNvSpPr txBox="1">
            <a:spLocks/>
          </p:cNvSpPr>
          <p:nvPr/>
        </p:nvSpPr>
        <p:spPr>
          <a:xfrm>
            <a:off x="684212" y="423717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Descripción de la tecnología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4BE30B52-DAE0-40C3-AC0B-647F9F990C02}"/>
              </a:ext>
            </a:extLst>
          </p:cNvPr>
          <p:cNvSpPr txBox="1"/>
          <p:nvPr/>
        </p:nvSpPr>
        <p:spPr>
          <a:xfrm>
            <a:off x="9218612" y="841595"/>
            <a:ext cx="27241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(I2P)</a:t>
            </a:r>
            <a:endParaRPr 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" name="Imagen 9" descr="Imagen que contiene cebolla, rojo, tabla, manzana&#10;&#10;Descripción generada automáticamente">
            <a:extLst>
              <a:ext uri="{FF2B5EF4-FFF2-40B4-BE49-F238E27FC236}">
                <a16:creationId xmlns:a16="http://schemas.microsoft.com/office/drawing/2014/main" id="{5FA437AF-FAFA-445D-84F2-F034BE1CD4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4075" y="4572000"/>
            <a:ext cx="2514600" cy="2286000"/>
          </a:xfrm>
          <a:prstGeom prst="rect">
            <a:avLst/>
          </a:prstGeom>
        </p:spPr>
      </p:pic>
      <p:pic>
        <p:nvPicPr>
          <p:cNvPr id="12" name="Imagen 11" descr="Imagen que contiene taza, alimentos, tabla, blanco&#10;&#10;Descripción generada automáticamente">
            <a:extLst>
              <a:ext uri="{FF2B5EF4-FFF2-40B4-BE49-F238E27FC236}">
                <a16:creationId xmlns:a16="http://schemas.microsoft.com/office/drawing/2014/main" id="{7904E32B-E0E9-4847-9518-AAAE0A9931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0764" y="4481825"/>
            <a:ext cx="2756186" cy="2343677"/>
          </a:xfrm>
          <a:prstGeom prst="rect">
            <a:avLst/>
          </a:prstGeom>
        </p:spPr>
      </p:pic>
      <p:sp>
        <p:nvSpPr>
          <p:cNvPr id="13" name="Flecha: a la derecha 12">
            <a:extLst>
              <a:ext uri="{FF2B5EF4-FFF2-40B4-BE49-F238E27FC236}">
                <a16:creationId xmlns:a16="http://schemas.microsoft.com/office/drawing/2014/main" id="{E4760317-77BF-4BFD-81BB-7498B816A836}"/>
              </a:ext>
            </a:extLst>
          </p:cNvPr>
          <p:cNvSpPr/>
          <p:nvPr/>
        </p:nvSpPr>
        <p:spPr>
          <a:xfrm>
            <a:off x="4714875" y="5314950"/>
            <a:ext cx="2514600" cy="6286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02396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2EBF1DD3-1B69-4337-8B69-2E9FBB937E07}"/>
              </a:ext>
            </a:extLst>
          </p:cNvPr>
          <p:cNvSpPr txBox="1">
            <a:spLocks/>
          </p:cNvSpPr>
          <p:nvPr/>
        </p:nvSpPr>
        <p:spPr>
          <a:xfrm>
            <a:off x="684212" y="423717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Descripción de la tecnología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4BE30B52-DAE0-40C3-AC0B-647F9F990C02}"/>
              </a:ext>
            </a:extLst>
          </p:cNvPr>
          <p:cNvSpPr txBox="1"/>
          <p:nvPr/>
        </p:nvSpPr>
        <p:spPr>
          <a:xfrm>
            <a:off x="9218612" y="841595"/>
            <a:ext cx="27241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(I2P)</a:t>
            </a:r>
            <a:endParaRPr 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5" name="Imagen 14" descr="Captura de pantalla de computadora&#10;&#10;Descripción generada automáticamente">
            <a:extLst>
              <a:ext uri="{FF2B5EF4-FFF2-40B4-BE49-F238E27FC236}">
                <a16:creationId xmlns:a16="http://schemas.microsoft.com/office/drawing/2014/main" id="{DB14C147-4A5F-4ABB-9B00-962FCA5BB1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9818" y="1782693"/>
            <a:ext cx="8956881" cy="4443325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B23DF205-6CD8-44BC-A15E-9899BA1B1E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6521" y="2401725"/>
            <a:ext cx="1144609" cy="1507068"/>
          </a:xfrm>
          <a:prstGeom prst="rect">
            <a:avLst/>
          </a:prstGeom>
        </p:spPr>
      </p:pic>
      <p:pic>
        <p:nvPicPr>
          <p:cNvPr id="21" name="Imagen 20" descr="Imagen que contiene biombo, edificio, monitor, pantalla&#10;&#10;Descripción generada automáticamente">
            <a:extLst>
              <a:ext uri="{FF2B5EF4-FFF2-40B4-BE49-F238E27FC236}">
                <a16:creationId xmlns:a16="http://schemas.microsoft.com/office/drawing/2014/main" id="{872FB3B5-DA07-4084-921A-87BBA751C2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667" y="2217641"/>
            <a:ext cx="1143639" cy="1010977"/>
          </a:xfrm>
          <a:prstGeom prst="rect">
            <a:avLst/>
          </a:prstGeom>
        </p:spPr>
      </p:pic>
      <p:pic>
        <p:nvPicPr>
          <p:cNvPr id="25" name="Imagen 24" descr="Imagen que contiene dibujo&#10;&#10;Descripción generada automáticamente">
            <a:extLst>
              <a:ext uri="{FF2B5EF4-FFF2-40B4-BE49-F238E27FC236}">
                <a16:creationId xmlns:a16="http://schemas.microsoft.com/office/drawing/2014/main" id="{4953FF3A-CA33-4FC2-A596-406002730C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472" y="3755855"/>
            <a:ext cx="1248307" cy="1464470"/>
          </a:xfrm>
          <a:prstGeom prst="rect">
            <a:avLst/>
          </a:prstGeom>
        </p:spPr>
      </p:pic>
      <p:pic>
        <p:nvPicPr>
          <p:cNvPr id="27" name="Imagen 26">
            <a:extLst>
              <a:ext uri="{FF2B5EF4-FFF2-40B4-BE49-F238E27FC236}">
                <a16:creationId xmlns:a16="http://schemas.microsoft.com/office/drawing/2014/main" id="{FD7AEE26-D9CD-4A1C-BDDD-7CB693B697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44778" y="4786901"/>
            <a:ext cx="1144610" cy="1311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4326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10041" y="470263"/>
            <a:ext cx="8534400" cy="1507067"/>
          </a:xfrm>
        </p:spPr>
        <p:txBody>
          <a:bodyPr/>
          <a:lstStyle/>
          <a:p>
            <a:r>
              <a:rPr lang="es-E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Trabajos relacionados con I2P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0041" y="2488475"/>
            <a:ext cx="8534400" cy="3615267"/>
          </a:xfrm>
        </p:spPr>
        <p:txBody>
          <a:bodyPr>
            <a:normAutofit fontScale="85000" lnSpcReduction="20000"/>
          </a:bodyPr>
          <a:lstStyle/>
          <a:p>
            <a:r>
              <a:rPr lang="es-ES" sz="2400" b="1" dirty="0"/>
              <a:t>I2PTunnel</a:t>
            </a:r>
            <a:endParaRPr lang="es-ES" b="1" dirty="0"/>
          </a:p>
          <a:p>
            <a:pPr marL="0" indent="0">
              <a:buNone/>
            </a:pPr>
            <a:r>
              <a:rPr lang="es-ES" dirty="0"/>
              <a:t>Es una herramienta que permite la comunicación sobre I2P a aplicaciones TCP/IP</a:t>
            </a:r>
          </a:p>
          <a:p>
            <a:endParaRPr lang="es-ES" dirty="0"/>
          </a:p>
          <a:p>
            <a:r>
              <a:rPr lang="es-ES" sz="2400" b="1" dirty="0"/>
              <a:t>I2PSnark</a:t>
            </a:r>
            <a:endParaRPr lang="es-ES" b="1" dirty="0"/>
          </a:p>
          <a:p>
            <a:pPr marL="0" indent="0">
              <a:buNone/>
            </a:pPr>
            <a:r>
              <a:rPr lang="es-ES" dirty="0"/>
              <a:t>Permite conectarnos a redes p2p de forma totalmente anónima.</a:t>
            </a:r>
          </a:p>
          <a:p>
            <a:endParaRPr lang="es-ES" dirty="0"/>
          </a:p>
          <a:p>
            <a:r>
              <a:rPr lang="es-ES" sz="2400" b="1"/>
              <a:t>pybitmessage</a:t>
            </a:r>
            <a:endParaRPr lang="es-ES" sz="2400" b="1" dirty="0"/>
          </a:p>
          <a:p>
            <a:pPr marL="0" indent="0">
              <a:buNone/>
            </a:pPr>
            <a:r>
              <a:rPr lang="es-ES" dirty="0"/>
              <a:t>Servicio de correo electrónico que permite recibir o enviar bitmessages a través de I2P, permite enviar correo a través de internet ,Tor e I2P y ofrece webmail,pop3,IMAP y SMTP. </a:t>
            </a:r>
          </a:p>
          <a:p>
            <a:endParaRPr lang="es-ES" u="sng" dirty="0"/>
          </a:p>
          <a:p>
            <a:endParaRPr lang="es-ES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735546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A054ED-85B9-494D-B9C8-2BA6A849F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349672"/>
            <a:ext cx="10752414" cy="1507067"/>
          </a:xfrm>
        </p:spPr>
        <p:txBody>
          <a:bodyPr/>
          <a:lstStyle/>
          <a:p>
            <a:pPr algn="ctr"/>
            <a:r>
              <a:rPr lang="es-E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Casos de estudio en el que se aplica la plataforma/tecnología I2P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67DF4170-A027-4A0D-8BB1-A1A68234570A}"/>
              </a:ext>
            </a:extLst>
          </p:cNvPr>
          <p:cNvSpPr txBox="1"/>
          <p:nvPr/>
        </p:nvSpPr>
        <p:spPr>
          <a:xfrm>
            <a:off x="684212" y="2261011"/>
            <a:ext cx="9780104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dirty="0"/>
              <a:t>Plataforma web</a:t>
            </a:r>
          </a:p>
          <a:p>
            <a:pPr algn="just"/>
            <a:endParaRPr lang="es-ES" dirty="0"/>
          </a:p>
          <a:p>
            <a:pPr algn="just"/>
            <a:r>
              <a:rPr lang="es-ES" dirty="0"/>
              <a:t>	La idea no cambia, se busca usar comunicaciones cifradas para mantener la privacidad de las páginas que visitan los usuarios mediante saltos entre los nodos de la red.</a:t>
            </a:r>
          </a:p>
          <a:p>
            <a:pPr algn="just"/>
            <a:endParaRPr lang="es-ES" dirty="0"/>
          </a:p>
          <a:p>
            <a:pPr algn="just"/>
            <a:r>
              <a:rPr lang="es-ES" dirty="0"/>
              <a:t>A continuación se muestra un ejemplo de como se produce el salto entre nodos.</a:t>
            </a:r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791622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A054ED-85B9-494D-B9C8-2BA6A849F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349672"/>
            <a:ext cx="10752414" cy="1507067"/>
          </a:xfrm>
        </p:spPr>
        <p:txBody>
          <a:bodyPr/>
          <a:lstStyle/>
          <a:p>
            <a:pPr algn="ctr"/>
            <a:r>
              <a:rPr lang="es-E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Casos de estudio en el que se aplica la plataforma/tecnología I2P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10DF65A-1859-45B5-BFF5-EB6D2AFBEA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0884" y="2452807"/>
            <a:ext cx="6039069" cy="2766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9501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A054ED-85B9-494D-B9C8-2BA6A849F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349672"/>
            <a:ext cx="10752414" cy="1507067"/>
          </a:xfrm>
        </p:spPr>
        <p:txBody>
          <a:bodyPr/>
          <a:lstStyle/>
          <a:p>
            <a:pPr algn="ctr"/>
            <a:r>
              <a:rPr lang="es-E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Casos de estudio en el que se aplica la plataforma/tecnología I2P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FFC8ECB5-1D81-4442-8B70-3ED70F01FAA9}"/>
              </a:ext>
            </a:extLst>
          </p:cNvPr>
          <p:cNvSpPr txBox="1"/>
          <p:nvPr/>
        </p:nvSpPr>
        <p:spPr>
          <a:xfrm>
            <a:off x="684212" y="2637183"/>
            <a:ext cx="978010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dirty="0"/>
              <a:t>Tecnologías actuales</a:t>
            </a:r>
          </a:p>
          <a:p>
            <a:pPr algn="just"/>
            <a:endParaRPr lang="es-ES" dirty="0"/>
          </a:p>
          <a:p>
            <a:pPr algn="just"/>
            <a:r>
              <a:rPr lang="es-ES" dirty="0"/>
              <a:t>	Hay que destacar que si lo que queremos es conectarnos a internet a modo de proxy,  Tor es más eficiente que I2P.</a:t>
            </a:r>
          </a:p>
          <a:p>
            <a:pPr algn="just"/>
            <a:endParaRPr lang="es-ES" dirty="0"/>
          </a:p>
          <a:p>
            <a:pPr algn="just"/>
            <a:r>
              <a:rPr lang="es-ES" dirty="0"/>
              <a:t>A pesar de esta desventaja la hace más privada que las demás tecnologías al tener menos usuarios siendo mas resistente a los ataques hacia la privacidad.[1]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972078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A054ED-85B9-494D-B9C8-2BA6A849F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349672"/>
            <a:ext cx="10752414" cy="1507067"/>
          </a:xfrm>
        </p:spPr>
        <p:txBody>
          <a:bodyPr/>
          <a:lstStyle/>
          <a:p>
            <a:pPr algn="ctr"/>
            <a:r>
              <a:rPr lang="es-E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Casos de estudio en el que se aplica la plataforma/tecnología I2P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FFC8ECB5-1D81-4442-8B70-3ED70F01FAA9}"/>
              </a:ext>
            </a:extLst>
          </p:cNvPr>
          <p:cNvSpPr txBox="1"/>
          <p:nvPr/>
        </p:nvSpPr>
        <p:spPr>
          <a:xfrm>
            <a:off x="684212" y="2305879"/>
            <a:ext cx="9780104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dirty="0"/>
              <a:t>Estudios de investigación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ES" dirty="0"/>
          </a:p>
          <a:p>
            <a:pPr algn="just"/>
            <a:r>
              <a:rPr lang="es-ES" dirty="0"/>
              <a:t>Hay actualmente diversos estudios referente a la confiabilidad y seguridad de las comunicaciones que se producen en el día a día.</a:t>
            </a:r>
          </a:p>
          <a:p>
            <a:pPr algn="just"/>
            <a:r>
              <a:rPr lang="es-ES" dirty="0"/>
              <a:t>Existe una gran preocupación que concierne a los programas de vigilancia en la web</a:t>
            </a:r>
          </a:p>
          <a:p>
            <a:pPr algn="just"/>
            <a:r>
              <a:rPr lang="es-ES" dirty="0"/>
              <a:t>aplicados en plataformas como Facebook, Amazon, Google …</a:t>
            </a:r>
          </a:p>
          <a:p>
            <a:pPr algn="just"/>
            <a:endParaRPr lang="es-ES" dirty="0"/>
          </a:p>
          <a:p>
            <a:pPr algn="just"/>
            <a:r>
              <a:rPr lang="es-ES" dirty="0"/>
              <a:t>Esto ha llevado a un colectivo a realización investigaciones para ver de que manera</a:t>
            </a:r>
          </a:p>
          <a:p>
            <a:pPr algn="just"/>
            <a:r>
              <a:rPr lang="es-ES" dirty="0"/>
              <a:t>se puede proteger la integridad de los datos. El objetivo de estas investigaciones a</a:t>
            </a:r>
          </a:p>
          <a:p>
            <a:pPr algn="just"/>
            <a:r>
              <a:rPr lang="es-ES" dirty="0"/>
              <a:t>llevado a obtener soluciones que nos permitan transferir datos sin que haya terceros</a:t>
            </a:r>
          </a:p>
          <a:p>
            <a:pPr algn="just"/>
            <a:r>
              <a:rPr lang="es-ES" dirty="0"/>
              <a:t>en la red que puedan interceptar éstos.</a:t>
            </a:r>
          </a:p>
          <a:p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333732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A054ED-85B9-494D-B9C8-2BA6A849F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349672"/>
            <a:ext cx="8534400" cy="1507067"/>
          </a:xfrm>
        </p:spPr>
        <p:txBody>
          <a:bodyPr/>
          <a:lstStyle/>
          <a:p>
            <a:r>
              <a:rPr lang="es-E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Introducción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5822292-3578-4A17-99E2-CF55E3B06D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343"/>
          <a:stretch/>
        </p:blipFill>
        <p:spPr>
          <a:xfrm>
            <a:off x="346588" y="3221501"/>
            <a:ext cx="3368304" cy="2459491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E358C92A-70DF-4BA5-BF21-7CD78B2EA9BB}"/>
              </a:ext>
            </a:extLst>
          </p:cNvPr>
          <p:cNvSpPr txBox="1"/>
          <p:nvPr/>
        </p:nvSpPr>
        <p:spPr>
          <a:xfrm>
            <a:off x="1411820" y="2267140"/>
            <a:ext cx="1237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Empresas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A248DF7D-D9D4-4820-AAD4-A588699932D2}"/>
              </a:ext>
            </a:extLst>
          </p:cNvPr>
          <p:cNvSpPr txBox="1"/>
          <p:nvPr/>
        </p:nvSpPr>
        <p:spPr>
          <a:xfrm>
            <a:off x="5469867" y="2267140"/>
            <a:ext cx="12522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Gobierno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5549E6EC-C96A-4F5F-A72A-320740FB0AA0}"/>
              </a:ext>
            </a:extLst>
          </p:cNvPr>
          <p:cNvSpPr txBox="1"/>
          <p:nvPr/>
        </p:nvSpPr>
        <p:spPr>
          <a:xfrm>
            <a:off x="9652136" y="2267140"/>
            <a:ext cx="1168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Personas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4EFB3FE1-08BA-42BC-AD30-DB94A2B809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343"/>
          <a:stretch/>
        </p:blipFill>
        <p:spPr>
          <a:xfrm>
            <a:off x="4423692" y="3213289"/>
            <a:ext cx="3368304" cy="2453749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7EF16B4E-D604-49AA-93F1-DF052D31406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353" r="15911"/>
          <a:stretch/>
        </p:blipFill>
        <p:spPr>
          <a:xfrm>
            <a:off x="8477109" y="3221501"/>
            <a:ext cx="3368304" cy="2501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724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A054ED-85B9-494D-B9C8-2BA6A849F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349672"/>
            <a:ext cx="10752414" cy="1507067"/>
          </a:xfrm>
        </p:spPr>
        <p:txBody>
          <a:bodyPr/>
          <a:lstStyle/>
          <a:p>
            <a:pPr algn="ctr"/>
            <a:r>
              <a:rPr lang="es-E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Casos de estudio en el que se aplica la plataforma/tecnología I2P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FFC8ECB5-1D81-4442-8B70-3ED70F01FAA9}"/>
              </a:ext>
            </a:extLst>
          </p:cNvPr>
          <p:cNvSpPr txBox="1"/>
          <p:nvPr/>
        </p:nvSpPr>
        <p:spPr>
          <a:xfrm>
            <a:off x="684212" y="2305879"/>
            <a:ext cx="978010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dirty="0"/>
              <a:t>Estudios de investigación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ES" dirty="0"/>
          </a:p>
          <a:p>
            <a:pPr algn="just"/>
            <a:r>
              <a:rPr lang="es-ES" dirty="0"/>
              <a:t>Una solución propuesta es usar tecnología I2P para asegurar las comunicaciones </a:t>
            </a:r>
          </a:p>
          <a:p>
            <a:pPr algn="just"/>
            <a:r>
              <a:rPr lang="es-ES" dirty="0"/>
              <a:t>en la red. Enviamos paquetes desde uno de los túneles de salida hacia un túnel </a:t>
            </a:r>
          </a:p>
          <a:p>
            <a:pPr algn="just"/>
            <a:r>
              <a:rPr lang="es-ES" dirty="0"/>
              <a:t>de entrada impidiendo que nadie puede interceptarlos salvo el receptor del paquete.[2]</a:t>
            </a:r>
          </a:p>
          <a:p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0172533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A054ED-85B9-494D-B9C8-2BA6A849F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349672"/>
            <a:ext cx="10752414" cy="1507067"/>
          </a:xfrm>
        </p:spPr>
        <p:txBody>
          <a:bodyPr/>
          <a:lstStyle/>
          <a:p>
            <a:pPr algn="ctr"/>
            <a:r>
              <a:rPr lang="es-E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Casos de estudio en el que se aplica la plataforma/tecnología I2P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FFC8ECB5-1D81-4442-8B70-3ED70F01FAA9}"/>
              </a:ext>
            </a:extLst>
          </p:cNvPr>
          <p:cNvSpPr txBox="1"/>
          <p:nvPr/>
        </p:nvSpPr>
        <p:spPr>
          <a:xfrm>
            <a:off x="684212" y="2425148"/>
            <a:ext cx="978010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dirty="0"/>
              <a:t>Ejemplo de implementación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ES" dirty="0"/>
          </a:p>
          <a:p>
            <a:pPr algn="just"/>
            <a:r>
              <a:rPr lang="es-ES" dirty="0"/>
              <a:t>Un ejemplo de implementación de I2P es el aseguramiento de privacidad en las </a:t>
            </a:r>
          </a:p>
          <a:p>
            <a:pPr algn="just"/>
            <a:r>
              <a:rPr lang="es-ES" dirty="0"/>
              <a:t>comunicaciones sobre internet.</a:t>
            </a:r>
          </a:p>
          <a:p>
            <a:pPr algn="just"/>
            <a:r>
              <a:rPr lang="es-ES" dirty="0"/>
              <a:t>La aparición de nuevas tecnologías ha conllevado la preocupación de colectivos</a:t>
            </a:r>
          </a:p>
          <a:p>
            <a:pPr algn="just"/>
            <a:r>
              <a:rPr lang="es-ES" dirty="0"/>
              <a:t>centrados en la privacidad de los datos que se tratan en la red en un ámbito público</a:t>
            </a:r>
          </a:p>
          <a:p>
            <a:pPr algn="just"/>
            <a:r>
              <a:rPr lang="es-ES" dirty="0"/>
              <a:t>o privado.</a:t>
            </a:r>
          </a:p>
          <a:p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39774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A054ED-85B9-494D-B9C8-2BA6A849F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349672"/>
            <a:ext cx="10752414" cy="1507067"/>
          </a:xfrm>
        </p:spPr>
        <p:txBody>
          <a:bodyPr/>
          <a:lstStyle/>
          <a:p>
            <a:pPr algn="ctr"/>
            <a:r>
              <a:rPr lang="es-E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Casos de estudio en el que se aplica la plataforma/tecnología I2P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FFC8ECB5-1D81-4442-8B70-3ED70F01FAA9}"/>
              </a:ext>
            </a:extLst>
          </p:cNvPr>
          <p:cNvSpPr txBox="1"/>
          <p:nvPr/>
        </p:nvSpPr>
        <p:spPr>
          <a:xfrm>
            <a:off x="684212" y="2425148"/>
            <a:ext cx="9780104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dirty="0"/>
              <a:t>Ejemplo de implementación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ES" dirty="0"/>
          </a:p>
          <a:p>
            <a:pPr algn="just"/>
            <a:r>
              <a:rPr lang="es-ES" dirty="0"/>
              <a:t>El proyecto I2P se encuentra en auge y continua evolución para garantizarnos el 100% de seguridad e integridad de los datos y paquetes que se manejan en la red. </a:t>
            </a:r>
          </a:p>
          <a:p>
            <a:pPr algn="just"/>
            <a:endParaRPr lang="es-ES" dirty="0"/>
          </a:p>
          <a:p>
            <a:pPr algn="just"/>
            <a:r>
              <a:rPr lang="es-ES" dirty="0"/>
              <a:t>Éste es resistente a ataques masivos posibilitando la ejecución de varias aplicaciones a  la vez ya que consta de varios modelos a nivel de seguridad y rendimiento para cada  usuario que aplican esta tecnología. Las aplicaciones que se basan en esta tecnología se usan básicamente en internet, en la sección de navegación web anónimo por ejemplo. [3]</a:t>
            </a:r>
          </a:p>
          <a:p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690387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A054ED-85B9-494D-B9C8-2BA6A849F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349672"/>
            <a:ext cx="10752414" cy="1507067"/>
          </a:xfrm>
        </p:spPr>
        <p:txBody>
          <a:bodyPr/>
          <a:lstStyle/>
          <a:p>
            <a:pPr algn="ctr"/>
            <a:r>
              <a:rPr lang="es-E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Casos de estudio en el que se aplica la plataforma/tecnología I2P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FFC8ECB5-1D81-4442-8B70-3ED70F01FAA9}"/>
              </a:ext>
            </a:extLst>
          </p:cNvPr>
          <p:cNvSpPr txBox="1"/>
          <p:nvPr/>
        </p:nvSpPr>
        <p:spPr>
          <a:xfrm>
            <a:off x="684212" y="2425148"/>
            <a:ext cx="978010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/>
              <a:t>Script para transformar direcciones de i2p en una más pequeña</a:t>
            </a: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#!/</a:t>
            </a:r>
            <a:r>
              <a:rPr lang="es-ES" dirty="0" err="1"/>
              <a:t>usr</a:t>
            </a:r>
            <a:r>
              <a:rPr lang="es-ES" dirty="0"/>
              <a:t>/</a:t>
            </a:r>
            <a:r>
              <a:rPr lang="es-ES" dirty="0" err="1"/>
              <a:t>bin</a:t>
            </a:r>
            <a:r>
              <a:rPr lang="es-ES" dirty="0"/>
              <a:t>/</a:t>
            </a:r>
            <a:r>
              <a:rPr lang="es-ES" dirty="0" err="1"/>
              <a:t>env</a:t>
            </a:r>
            <a:r>
              <a:rPr lang="es-ES" dirty="0"/>
              <a:t> python3import base64, </a:t>
            </a:r>
            <a:r>
              <a:rPr lang="es-ES" dirty="0" err="1"/>
              <a:t>hashlib</a:t>
            </a:r>
            <a:r>
              <a:rPr lang="es-ES" dirty="0"/>
              <a:t>, </a:t>
            </a:r>
            <a:r>
              <a:rPr lang="es-ES" dirty="0" err="1"/>
              <a:t>sysif</a:t>
            </a:r>
            <a:r>
              <a:rPr lang="es-ES" dirty="0"/>
              <a:t> </a:t>
            </a:r>
            <a:r>
              <a:rPr lang="es-ES" dirty="0" err="1"/>
              <a:t>len</a:t>
            </a:r>
            <a:r>
              <a:rPr lang="es-ES" dirty="0"/>
              <a:t>(</a:t>
            </a:r>
            <a:r>
              <a:rPr lang="es-ES" dirty="0" err="1"/>
              <a:t>sys.argv</a:t>
            </a:r>
            <a:r>
              <a:rPr lang="es-ES" dirty="0"/>
              <a:t>) != 2:  </a:t>
            </a:r>
            <a:r>
              <a:rPr lang="es-ES" dirty="0" err="1"/>
              <a:t>print</a:t>
            </a:r>
            <a:r>
              <a:rPr lang="es-ES" dirty="0"/>
              <a:t>('</a:t>
            </a:r>
            <a:r>
              <a:rPr lang="es-ES" dirty="0" err="1"/>
              <a:t>Usage</a:t>
            </a:r>
            <a:r>
              <a:rPr lang="es-ES" dirty="0"/>
              <a:t>: convertkey.py &lt;base64key&gt;')  </a:t>
            </a:r>
            <a:r>
              <a:rPr lang="es-ES" dirty="0" err="1"/>
              <a:t>sys.exit</a:t>
            </a:r>
            <a:r>
              <a:rPr lang="es-ES" dirty="0"/>
              <a:t>(1)</a:t>
            </a:r>
            <a:r>
              <a:rPr lang="es-ES" dirty="0" err="1"/>
              <a:t>key</a:t>
            </a:r>
            <a:r>
              <a:rPr lang="es-ES" dirty="0"/>
              <a:t> = </a:t>
            </a:r>
            <a:r>
              <a:rPr lang="es-ES" dirty="0" err="1"/>
              <a:t>sys.argv</a:t>
            </a:r>
            <a:r>
              <a:rPr lang="es-ES" dirty="0"/>
              <a:t>[1]</a:t>
            </a:r>
            <a:r>
              <a:rPr lang="es-ES" dirty="0" err="1"/>
              <a:t>raw_key</a:t>
            </a:r>
            <a:r>
              <a:rPr lang="es-ES" dirty="0"/>
              <a:t> = base64.b64decode(</a:t>
            </a:r>
            <a:r>
              <a:rPr lang="es-ES" dirty="0" err="1"/>
              <a:t>key</a:t>
            </a:r>
            <a:r>
              <a:rPr lang="es-ES" dirty="0"/>
              <a:t>, '-~')hash = hashlib.sha256(</a:t>
            </a:r>
            <a:r>
              <a:rPr lang="es-ES" dirty="0" err="1"/>
              <a:t>raw_key</a:t>
            </a:r>
            <a:r>
              <a:rPr lang="es-ES" dirty="0"/>
              <a:t>)base32_hash = base64.b32encode(</a:t>
            </a:r>
            <a:r>
              <a:rPr lang="es-ES" dirty="0" err="1"/>
              <a:t>hash.digest</a:t>
            </a:r>
            <a:r>
              <a:rPr lang="es-ES" dirty="0"/>
              <a:t>())</a:t>
            </a:r>
            <a:r>
              <a:rPr lang="es-ES" dirty="0" err="1"/>
              <a:t>print</a:t>
            </a:r>
            <a:r>
              <a:rPr lang="es-ES" dirty="0"/>
              <a:t>(base32_hash.lower().</a:t>
            </a:r>
            <a:r>
              <a:rPr lang="es-ES" dirty="0" err="1"/>
              <a:t>decode</a:t>
            </a:r>
            <a:r>
              <a:rPr lang="es-ES" dirty="0"/>
              <a:t>("utf-8").</a:t>
            </a:r>
            <a:r>
              <a:rPr lang="es-ES" dirty="0" err="1"/>
              <a:t>replace</a:t>
            </a:r>
            <a:r>
              <a:rPr lang="es-ES" dirty="0"/>
              <a:t>("=", "") + ".b32.i2p")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472221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A054ED-85B9-494D-B9C8-2BA6A849F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349672"/>
            <a:ext cx="10752414" cy="1507067"/>
          </a:xfrm>
        </p:spPr>
        <p:txBody>
          <a:bodyPr/>
          <a:lstStyle/>
          <a:p>
            <a:pPr algn="ctr"/>
            <a:r>
              <a:rPr lang="es-E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Casos de estudio en el que se aplica la plataforma/tecnología I2P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FFC8ECB5-1D81-4442-8B70-3ED70F01FAA9}"/>
              </a:ext>
            </a:extLst>
          </p:cNvPr>
          <p:cNvSpPr txBox="1"/>
          <p:nvPr/>
        </p:nvSpPr>
        <p:spPr>
          <a:xfrm>
            <a:off x="684212" y="2425148"/>
            <a:ext cx="978010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err="1"/>
              <a:t>Eepsite</a:t>
            </a:r>
            <a:endParaRPr lang="es-ES" b="1" dirty="0"/>
          </a:p>
          <a:p>
            <a:endParaRPr lang="es-ES" b="1" dirty="0"/>
          </a:p>
          <a:p>
            <a:pPr algn="just"/>
            <a:r>
              <a:rPr lang="es-ES" dirty="0"/>
              <a:t>Un sitio web alojado de forma anónima, un servicio oculto al que se puede acceder a través de su navegador web. </a:t>
            </a:r>
          </a:p>
          <a:p>
            <a:pPr algn="just"/>
            <a:endParaRPr lang="es-ES" dirty="0"/>
          </a:p>
          <a:p>
            <a:pPr algn="just"/>
            <a:r>
              <a:rPr lang="es-ES" dirty="0"/>
              <a:t>Se  puede acceder configurando el proxy HTTP de su navegador web para</a:t>
            </a:r>
          </a:p>
          <a:p>
            <a:pPr algn="just"/>
            <a:r>
              <a:rPr lang="es-ES" dirty="0"/>
              <a:t> usar el proxy web I2P (normalmente escucha en el puerto local 4444)</a:t>
            </a:r>
          </a:p>
          <a:p>
            <a:pPr algn="just"/>
            <a:r>
              <a:rPr lang="es-ES" dirty="0"/>
              <a:t> y navegando por el sitio.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108377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A054ED-85B9-494D-B9C8-2BA6A849F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349672"/>
            <a:ext cx="10752414" cy="1507067"/>
          </a:xfrm>
        </p:spPr>
        <p:txBody>
          <a:bodyPr/>
          <a:lstStyle/>
          <a:p>
            <a:pPr algn="ctr"/>
            <a:r>
              <a:rPr lang="es-E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Casos de estudio en el que se aplica la plataforma/tecnología I2P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FFC8ECB5-1D81-4442-8B70-3ED70F01FAA9}"/>
              </a:ext>
            </a:extLst>
          </p:cNvPr>
          <p:cNvSpPr txBox="1"/>
          <p:nvPr/>
        </p:nvSpPr>
        <p:spPr>
          <a:xfrm>
            <a:off x="684212" y="2425148"/>
            <a:ext cx="978010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err="1"/>
              <a:t>Eepsite</a:t>
            </a:r>
            <a:endParaRPr lang="es-ES" b="1" dirty="0"/>
          </a:p>
          <a:p>
            <a:pPr algn="just"/>
            <a:endParaRPr lang="es-ES" b="1" dirty="0"/>
          </a:p>
          <a:p>
            <a:pPr algn="just"/>
            <a:r>
              <a:rPr lang="es-ES" dirty="0"/>
              <a:t>Es fácil configurar </a:t>
            </a:r>
            <a:r>
              <a:rPr lang="es-ES" dirty="0" err="1"/>
              <a:t>eepsites</a:t>
            </a:r>
            <a:r>
              <a:rPr lang="es-ES" dirty="0"/>
              <a:t>, pero no se puede conocer fácilmente  la dirección IP real. </a:t>
            </a:r>
          </a:p>
          <a:p>
            <a:pPr algn="just"/>
            <a:endParaRPr lang="es-ES" dirty="0"/>
          </a:p>
          <a:p>
            <a:pPr algn="just"/>
            <a:r>
              <a:rPr lang="es-ES" dirty="0"/>
              <a:t>Por ejemplo, estoy ejecutando un sitio web llamado legwork.i2p (un motor de búsqueda en la red I2P), se puede acceder fácilmente, pero es posible que no pueda conocer la red o la ubicación física del servidor donde se hospeda.</a:t>
            </a:r>
          </a:p>
          <a:p>
            <a:pPr algn="just"/>
            <a:endParaRPr lang="es-ES" dirty="0"/>
          </a:p>
          <a:p>
            <a:pPr algn="just"/>
            <a:r>
              <a:rPr lang="es-ES" dirty="0"/>
              <a:t> Los sitios web equivalen aproximadamente a los servicios ocultos de  Tor.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37429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A054ED-85B9-494D-B9C8-2BA6A849F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349672"/>
            <a:ext cx="10752414" cy="1507067"/>
          </a:xfrm>
        </p:spPr>
        <p:txBody>
          <a:bodyPr/>
          <a:lstStyle/>
          <a:p>
            <a:pPr algn="ctr"/>
            <a:r>
              <a:rPr lang="es-E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Casos de estudio en el que se aplica la plataforma/tecnología I2P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FFC8ECB5-1D81-4442-8B70-3ED70F01FAA9}"/>
              </a:ext>
            </a:extLst>
          </p:cNvPr>
          <p:cNvSpPr txBox="1"/>
          <p:nvPr/>
        </p:nvSpPr>
        <p:spPr>
          <a:xfrm>
            <a:off x="684212" y="2425148"/>
            <a:ext cx="1087168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dirty="0"/>
              <a:t>Referencias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ES" dirty="0"/>
          </a:p>
          <a:p>
            <a:pPr algn="just"/>
            <a:r>
              <a:rPr lang="es-ES" dirty="0"/>
              <a:t>[1] https://www.genbeta.com/actualidad/i2p-la-nueva-generacion-de-la-deep-web4</a:t>
            </a:r>
          </a:p>
          <a:p>
            <a:pPr algn="just"/>
            <a:endParaRPr lang="es-ES" dirty="0"/>
          </a:p>
          <a:p>
            <a:pPr algn="just"/>
            <a:r>
              <a:rPr lang="es-ES" dirty="0"/>
              <a:t>[2] http://scielo.sld.cu/scielo.php?script=sci_arttext&amp;pid=S2218-36202017000200014</a:t>
            </a:r>
          </a:p>
          <a:p>
            <a:pPr algn="just"/>
            <a:endParaRPr lang="es-ES" dirty="0"/>
          </a:p>
          <a:p>
            <a:pPr algn="just"/>
            <a:r>
              <a:rPr lang="es-ES" dirty="0"/>
              <a:t>[3] http://repositorio.ug.edu.ec/bitstream/redug/17047/1/UG-FCMF-B-CINT-PTG-N.106.pdf</a:t>
            </a:r>
          </a:p>
          <a:p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076511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A054ED-85B9-494D-B9C8-2BA6A849F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349672"/>
            <a:ext cx="8534400" cy="1507067"/>
          </a:xfrm>
        </p:spPr>
        <p:txBody>
          <a:bodyPr/>
          <a:lstStyle/>
          <a:p>
            <a:r>
              <a:rPr lang="es-E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Descripción de la tecnología</a:t>
            </a:r>
          </a:p>
        </p:txBody>
      </p:sp>
      <p:pic>
        <p:nvPicPr>
          <p:cNvPr id="4" name="Imagen 3" descr="Imagen que contiene rueda&#10;&#10;Descripción generada automáticamente">
            <a:extLst>
              <a:ext uri="{FF2B5EF4-FFF2-40B4-BE49-F238E27FC236}">
                <a16:creationId xmlns:a16="http://schemas.microsoft.com/office/drawing/2014/main" id="{032364BA-B0DD-4932-9F94-7D0F83C1C7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799" y="1543073"/>
            <a:ext cx="8534401" cy="4767179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E900608E-E758-4261-9778-A0BFDB3F8757}"/>
              </a:ext>
            </a:extLst>
          </p:cNvPr>
          <p:cNvSpPr txBox="1"/>
          <p:nvPr/>
        </p:nvSpPr>
        <p:spPr>
          <a:xfrm>
            <a:off x="9218612" y="841595"/>
            <a:ext cx="27241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es-ES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Mix</a:t>
            </a:r>
            <a:r>
              <a:rPr lang="es-E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Network)</a:t>
            </a:r>
            <a:endParaRPr 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763700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A054ED-85B9-494D-B9C8-2BA6A849F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349672"/>
            <a:ext cx="8534400" cy="1507067"/>
          </a:xfrm>
        </p:spPr>
        <p:txBody>
          <a:bodyPr/>
          <a:lstStyle/>
          <a:p>
            <a:r>
              <a:rPr lang="es-E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Descripción de la tecnología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B0BC054A-AEBB-4E31-A0E7-3EB4792F2C81}"/>
              </a:ext>
            </a:extLst>
          </p:cNvPr>
          <p:cNvSpPr txBox="1"/>
          <p:nvPr/>
        </p:nvSpPr>
        <p:spPr>
          <a:xfrm>
            <a:off x="2390775" y="3167390"/>
            <a:ext cx="74104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</a:t>
            </a:r>
            <a:r>
              <a:rPr lang="es-ES" sz="2800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m2</a:t>
            </a:r>
            <a:r>
              <a:rPr lang="es-E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(R</a:t>
            </a:r>
            <a:r>
              <a:rPr lang="es-ES" sz="2800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es-E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K</a:t>
            </a:r>
            <a:r>
              <a:rPr lang="es-ES" sz="2800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m1</a:t>
            </a:r>
            <a:r>
              <a:rPr lang="es-E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(R</a:t>
            </a:r>
            <a:r>
              <a:rPr lang="es-ES" sz="2800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r>
              <a:rPr lang="es-E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K</a:t>
            </a:r>
            <a:r>
              <a:rPr lang="es-ES" sz="2800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</a:t>
            </a:r>
            <a:r>
              <a:rPr lang="es-E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(R</a:t>
            </a:r>
            <a:r>
              <a:rPr lang="es-ES" sz="2800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</a:t>
            </a:r>
            <a:r>
              <a:rPr lang="es-E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mensaje), B), M</a:t>
            </a:r>
            <a:r>
              <a:rPr lang="es-ES" sz="2800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r>
              <a:rPr lang="es-E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), M</a:t>
            </a:r>
            <a:r>
              <a:rPr lang="es-ES" sz="2800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Gráfico 5" descr="Signo de interrogación">
            <a:extLst>
              <a:ext uri="{FF2B5EF4-FFF2-40B4-BE49-F238E27FC236}">
                <a16:creationId xmlns:a16="http://schemas.microsoft.com/office/drawing/2014/main" id="{F0B3F376-3B4F-42E2-8875-AA02BFF767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80537" y="2761050"/>
            <a:ext cx="1335900" cy="1335900"/>
          </a:xfrm>
          <a:prstGeom prst="rect">
            <a:avLst/>
          </a:prstGeom>
        </p:spPr>
      </p:pic>
      <p:pic>
        <p:nvPicPr>
          <p:cNvPr id="8" name="Gráfico 7" descr="Signo de interrogación RTL">
            <a:extLst>
              <a:ext uri="{FF2B5EF4-FFF2-40B4-BE49-F238E27FC236}">
                <a16:creationId xmlns:a16="http://schemas.microsoft.com/office/drawing/2014/main" id="{E3BF836B-58C2-4F6A-8390-D5E2365A43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 flipH="1">
            <a:off x="1465650" y="2761050"/>
            <a:ext cx="1335900" cy="1335900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BF661FEB-341C-4D8F-9D86-3FFA15A2702F}"/>
              </a:ext>
            </a:extLst>
          </p:cNvPr>
          <p:cNvSpPr txBox="1"/>
          <p:nvPr/>
        </p:nvSpPr>
        <p:spPr>
          <a:xfrm>
            <a:off x="9218612" y="841595"/>
            <a:ext cx="27241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es-ES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Mix</a:t>
            </a:r>
            <a:r>
              <a:rPr lang="es-E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Network)</a:t>
            </a:r>
            <a:endParaRPr 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953197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Elipse 26">
            <a:extLst>
              <a:ext uri="{FF2B5EF4-FFF2-40B4-BE49-F238E27FC236}">
                <a16:creationId xmlns:a16="http://schemas.microsoft.com/office/drawing/2014/main" id="{6D9570B5-9B83-4093-A59B-C3C39C592D89}"/>
              </a:ext>
            </a:extLst>
          </p:cNvPr>
          <p:cNvSpPr/>
          <p:nvPr/>
        </p:nvSpPr>
        <p:spPr>
          <a:xfrm>
            <a:off x="1908700" y="5099948"/>
            <a:ext cx="8181975" cy="140904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Marcador de contenido 4" descr="Equipo">
            <a:extLst>
              <a:ext uri="{FF2B5EF4-FFF2-40B4-BE49-F238E27FC236}">
                <a16:creationId xmlns:a16="http://schemas.microsoft.com/office/drawing/2014/main" id="{165078B5-F2E8-46A8-99CE-BEFEAD7FC0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4212" y="2893613"/>
            <a:ext cx="1639095" cy="1639095"/>
          </a:xfrm>
        </p:spPr>
      </p:pic>
      <p:pic>
        <p:nvPicPr>
          <p:cNvPr id="7" name="Gráfico 6" descr="Equipo">
            <a:extLst>
              <a:ext uri="{FF2B5EF4-FFF2-40B4-BE49-F238E27FC236}">
                <a16:creationId xmlns:a16="http://schemas.microsoft.com/office/drawing/2014/main" id="{32FC08B3-1D72-442E-907C-2235C43C1B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37143" y="2969418"/>
            <a:ext cx="1507064" cy="1507064"/>
          </a:xfrm>
          <a:prstGeom prst="rect">
            <a:avLst/>
          </a:prstGeom>
        </p:spPr>
      </p:pic>
      <p:pic>
        <p:nvPicPr>
          <p:cNvPr id="9" name="Gráfico 8" descr="Base de datos">
            <a:extLst>
              <a:ext uri="{FF2B5EF4-FFF2-40B4-BE49-F238E27FC236}">
                <a16:creationId xmlns:a16="http://schemas.microsoft.com/office/drawing/2014/main" id="{06755ACF-5CAC-465D-9438-4F7E99F698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96843" y="2969417"/>
            <a:ext cx="1507065" cy="1507065"/>
          </a:xfrm>
          <a:prstGeom prst="rect">
            <a:avLst/>
          </a:prstGeom>
        </p:spPr>
      </p:pic>
      <p:pic>
        <p:nvPicPr>
          <p:cNvPr id="11" name="Gráfico 10" descr="Base de datos">
            <a:extLst>
              <a:ext uri="{FF2B5EF4-FFF2-40B4-BE49-F238E27FC236}">
                <a16:creationId xmlns:a16="http://schemas.microsoft.com/office/drawing/2014/main" id="{458DD704-945B-4932-826A-774428B256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56542" y="2969417"/>
            <a:ext cx="1507066" cy="1507066"/>
          </a:xfrm>
          <a:prstGeom prst="rect">
            <a:avLst/>
          </a:prstGeom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2875E0B9-21B0-4BE9-9621-1438E0FA915B}"/>
              </a:ext>
            </a:extLst>
          </p:cNvPr>
          <p:cNvSpPr txBox="1">
            <a:spLocks/>
          </p:cNvSpPr>
          <p:nvPr/>
        </p:nvSpPr>
        <p:spPr>
          <a:xfrm>
            <a:off x="684212" y="34967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Descripción de la tecnología</a:t>
            </a:r>
            <a:endParaRPr lang="es-E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4" name="Gráfico 13" descr="Clave">
            <a:extLst>
              <a:ext uri="{FF2B5EF4-FFF2-40B4-BE49-F238E27FC236}">
                <a16:creationId xmlns:a16="http://schemas.microsoft.com/office/drawing/2014/main" id="{1A18005D-E009-43C3-BD0C-4AE3070770C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93175" y="1955878"/>
            <a:ext cx="914400" cy="914400"/>
          </a:xfrm>
          <a:prstGeom prst="rect">
            <a:avLst/>
          </a:prstGeom>
        </p:spPr>
      </p:pic>
      <p:pic>
        <p:nvPicPr>
          <p:cNvPr id="16" name="Gráfico 15" descr="Clave">
            <a:extLst>
              <a:ext uri="{FF2B5EF4-FFF2-40B4-BE49-F238E27FC236}">
                <a16:creationId xmlns:a16="http://schemas.microsoft.com/office/drawing/2014/main" id="{50EE513D-F0A7-4AF8-93ED-E717318F3D1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952875" y="1955878"/>
            <a:ext cx="914400" cy="914400"/>
          </a:xfrm>
          <a:prstGeom prst="rect">
            <a:avLst/>
          </a:prstGeom>
        </p:spPr>
      </p:pic>
      <p:sp>
        <p:nvSpPr>
          <p:cNvPr id="26" name="CuadroTexto 25">
            <a:extLst>
              <a:ext uri="{FF2B5EF4-FFF2-40B4-BE49-F238E27FC236}">
                <a16:creationId xmlns:a16="http://schemas.microsoft.com/office/drawing/2014/main" id="{7A26621C-D7C9-4E2F-98AC-CBB131ABFEA4}"/>
              </a:ext>
            </a:extLst>
          </p:cNvPr>
          <p:cNvSpPr txBox="1"/>
          <p:nvPr/>
        </p:nvSpPr>
        <p:spPr>
          <a:xfrm>
            <a:off x="2373575" y="5542860"/>
            <a:ext cx="74104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</a:t>
            </a:r>
            <a:r>
              <a:rPr lang="es-ES" sz="2800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m2</a:t>
            </a:r>
            <a:r>
              <a:rPr lang="es-E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(R</a:t>
            </a:r>
            <a:r>
              <a:rPr lang="es-ES" sz="2800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es-E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K</a:t>
            </a:r>
            <a:r>
              <a:rPr lang="es-ES" sz="2800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m1</a:t>
            </a:r>
            <a:r>
              <a:rPr lang="es-E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(R</a:t>
            </a:r>
            <a:r>
              <a:rPr lang="es-ES" sz="2800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r>
              <a:rPr lang="es-E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K</a:t>
            </a:r>
            <a:r>
              <a:rPr lang="es-ES" sz="2800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</a:t>
            </a:r>
            <a:r>
              <a:rPr lang="es-E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(R</a:t>
            </a:r>
            <a:r>
              <a:rPr lang="es-ES" sz="2800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</a:t>
            </a:r>
            <a:r>
              <a:rPr lang="es-E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mensaje), B), M</a:t>
            </a:r>
            <a:r>
              <a:rPr lang="es-ES" sz="2800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r>
              <a:rPr lang="es-E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), M</a:t>
            </a:r>
            <a:r>
              <a:rPr lang="es-ES" sz="2800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896EC6FC-27B7-4AEB-8783-635449205937}"/>
              </a:ext>
            </a:extLst>
          </p:cNvPr>
          <p:cNvSpPr txBox="1"/>
          <p:nvPr/>
        </p:nvSpPr>
        <p:spPr>
          <a:xfrm>
            <a:off x="752475" y="3361132"/>
            <a:ext cx="965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</a:t>
            </a:r>
            <a:endParaRPr 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D6231F7C-6FA5-403A-84BF-2AF439DC876A}"/>
              </a:ext>
            </a:extLst>
          </p:cNvPr>
          <p:cNvSpPr txBox="1"/>
          <p:nvPr/>
        </p:nvSpPr>
        <p:spPr>
          <a:xfrm>
            <a:off x="9337143" y="3395815"/>
            <a:ext cx="965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</a:t>
            </a:r>
            <a:endParaRPr 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93EBBCFD-AC3F-45C2-BAD2-021C9BAAB1DE}"/>
              </a:ext>
            </a:extLst>
          </p:cNvPr>
          <p:cNvSpPr txBox="1"/>
          <p:nvPr/>
        </p:nvSpPr>
        <p:spPr>
          <a:xfrm>
            <a:off x="3927212" y="3521291"/>
            <a:ext cx="965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</a:t>
            </a:r>
            <a:r>
              <a:rPr lang="es-ES" sz="2400" b="1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endParaRPr 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E9888763-733C-4776-BB29-4D3774C2BA03}"/>
              </a:ext>
            </a:extLst>
          </p:cNvPr>
          <p:cNvSpPr txBox="1"/>
          <p:nvPr/>
        </p:nvSpPr>
        <p:spPr>
          <a:xfrm>
            <a:off x="6767512" y="3492116"/>
            <a:ext cx="965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</a:t>
            </a:r>
            <a:r>
              <a:rPr lang="es-ES" sz="2400" b="1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endParaRPr 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8C5FE668-5A3D-49F7-9908-5586F8DDEE31}"/>
              </a:ext>
            </a:extLst>
          </p:cNvPr>
          <p:cNvSpPr txBox="1"/>
          <p:nvPr/>
        </p:nvSpPr>
        <p:spPr>
          <a:xfrm>
            <a:off x="9218612" y="841595"/>
            <a:ext cx="27241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es-ES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Mix</a:t>
            </a:r>
            <a:r>
              <a:rPr lang="es-E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Network)</a:t>
            </a:r>
            <a:endParaRPr 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810020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Elipse 26">
            <a:extLst>
              <a:ext uri="{FF2B5EF4-FFF2-40B4-BE49-F238E27FC236}">
                <a16:creationId xmlns:a16="http://schemas.microsoft.com/office/drawing/2014/main" id="{6D9570B5-9B83-4093-A59B-C3C39C592D89}"/>
              </a:ext>
            </a:extLst>
          </p:cNvPr>
          <p:cNvSpPr/>
          <p:nvPr/>
        </p:nvSpPr>
        <p:spPr>
          <a:xfrm>
            <a:off x="1908700" y="5099948"/>
            <a:ext cx="8181975" cy="140904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Marcador de contenido 4" descr="Equipo">
            <a:extLst>
              <a:ext uri="{FF2B5EF4-FFF2-40B4-BE49-F238E27FC236}">
                <a16:creationId xmlns:a16="http://schemas.microsoft.com/office/drawing/2014/main" id="{165078B5-F2E8-46A8-99CE-BEFEAD7FC0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4212" y="2893613"/>
            <a:ext cx="1639095" cy="1639095"/>
          </a:xfrm>
        </p:spPr>
      </p:pic>
      <p:pic>
        <p:nvPicPr>
          <p:cNvPr id="7" name="Gráfico 6" descr="Equipo">
            <a:extLst>
              <a:ext uri="{FF2B5EF4-FFF2-40B4-BE49-F238E27FC236}">
                <a16:creationId xmlns:a16="http://schemas.microsoft.com/office/drawing/2014/main" id="{32FC08B3-1D72-442E-907C-2235C43C1B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37143" y="2969418"/>
            <a:ext cx="1507064" cy="1507064"/>
          </a:xfrm>
          <a:prstGeom prst="rect">
            <a:avLst/>
          </a:prstGeom>
        </p:spPr>
      </p:pic>
      <p:pic>
        <p:nvPicPr>
          <p:cNvPr id="9" name="Gráfico 8" descr="Base de datos">
            <a:extLst>
              <a:ext uri="{FF2B5EF4-FFF2-40B4-BE49-F238E27FC236}">
                <a16:creationId xmlns:a16="http://schemas.microsoft.com/office/drawing/2014/main" id="{06755ACF-5CAC-465D-9438-4F7E99F698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96843" y="2969417"/>
            <a:ext cx="1507065" cy="1507065"/>
          </a:xfrm>
          <a:prstGeom prst="rect">
            <a:avLst/>
          </a:prstGeom>
        </p:spPr>
      </p:pic>
      <p:pic>
        <p:nvPicPr>
          <p:cNvPr id="11" name="Gráfico 10" descr="Base de datos">
            <a:extLst>
              <a:ext uri="{FF2B5EF4-FFF2-40B4-BE49-F238E27FC236}">
                <a16:creationId xmlns:a16="http://schemas.microsoft.com/office/drawing/2014/main" id="{458DD704-945B-4932-826A-774428B256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56542" y="2969417"/>
            <a:ext cx="1507066" cy="1507066"/>
          </a:xfrm>
          <a:prstGeom prst="rect">
            <a:avLst/>
          </a:prstGeom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2875E0B9-21B0-4BE9-9621-1438E0FA915B}"/>
              </a:ext>
            </a:extLst>
          </p:cNvPr>
          <p:cNvSpPr txBox="1">
            <a:spLocks/>
          </p:cNvSpPr>
          <p:nvPr/>
        </p:nvSpPr>
        <p:spPr>
          <a:xfrm>
            <a:off x="684212" y="34967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Descripción de la tecnología</a:t>
            </a:r>
            <a:endParaRPr lang="es-E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4" name="Gráfico 13" descr="Clave">
            <a:extLst>
              <a:ext uri="{FF2B5EF4-FFF2-40B4-BE49-F238E27FC236}">
                <a16:creationId xmlns:a16="http://schemas.microsoft.com/office/drawing/2014/main" id="{1A18005D-E009-43C3-BD0C-4AE3070770C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93175" y="1955878"/>
            <a:ext cx="914400" cy="914400"/>
          </a:xfrm>
          <a:prstGeom prst="rect">
            <a:avLst/>
          </a:prstGeom>
        </p:spPr>
      </p:pic>
      <p:pic>
        <p:nvPicPr>
          <p:cNvPr id="16" name="Gráfico 15" descr="Clave">
            <a:extLst>
              <a:ext uri="{FF2B5EF4-FFF2-40B4-BE49-F238E27FC236}">
                <a16:creationId xmlns:a16="http://schemas.microsoft.com/office/drawing/2014/main" id="{50EE513D-F0A7-4AF8-93ED-E717318F3D1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952875" y="1955878"/>
            <a:ext cx="914400" cy="914400"/>
          </a:xfrm>
          <a:prstGeom prst="rect">
            <a:avLst/>
          </a:prstGeom>
        </p:spPr>
      </p:pic>
      <p:sp>
        <p:nvSpPr>
          <p:cNvPr id="26" name="CuadroTexto 25">
            <a:extLst>
              <a:ext uri="{FF2B5EF4-FFF2-40B4-BE49-F238E27FC236}">
                <a16:creationId xmlns:a16="http://schemas.microsoft.com/office/drawing/2014/main" id="{7A26621C-D7C9-4E2F-98AC-CBB131ABFEA4}"/>
              </a:ext>
            </a:extLst>
          </p:cNvPr>
          <p:cNvSpPr txBox="1"/>
          <p:nvPr/>
        </p:nvSpPr>
        <p:spPr>
          <a:xfrm>
            <a:off x="2373575" y="5542860"/>
            <a:ext cx="74104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</a:t>
            </a:r>
            <a:r>
              <a:rPr lang="es-ES" sz="2800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m2</a:t>
            </a:r>
            <a:r>
              <a:rPr lang="es-E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(R</a:t>
            </a:r>
            <a:r>
              <a:rPr lang="es-ES" sz="2800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es-E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K</a:t>
            </a:r>
            <a:r>
              <a:rPr lang="es-ES" sz="2800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m1</a:t>
            </a:r>
            <a:r>
              <a:rPr lang="es-E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(R</a:t>
            </a:r>
            <a:r>
              <a:rPr lang="es-ES" sz="2800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r>
              <a:rPr lang="es-E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K</a:t>
            </a:r>
            <a:r>
              <a:rPr lang="es-ES" sz="2800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</a:t>
            </a:r>
            <a:r>
              <a:rPr lang="es-E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(R</a:t>
            </a:r>
            <a:r>
              <a:rPr lang="es-ES" sz="2800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</a:t>
            </a:r>
            <a:r>
              <a:rPr lang="es-E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mensaje), B), M</a:t>
            </a:r>
            <a:r>
              <a:rPr lang="es-ES" sz="2800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r>
              <a:rPr lang="es-E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), M</a:t>
            </a:r>
            <a:r>
              <a:rPr lang="es-ES" sz="2800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B1BB037B-1F93-4DE8-A9DF-FAC0A0233FB3}"/>
              </a:ext>
            </a:extLst>
          </p:cNvPr>
          <p:cNvSpPr txBox="1"/>
          <p:nvPr/>
        </p:nvSpPr>
        <p:spPr>
          <a:xfrm>
            <a:off x="1095375" y="4263158"/>
            <a:ext cx="931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b="1" dirty="0">
                <a:solidFill>
                  <a:srgbClr val="FF0000"/>
                </a:solidFill>
              </a:rPr>
              <a:t>1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3DB88B58-13F7-42A6-BCE9-7C4A803A03F5}"/>
              </a:ext>
            </a:extLst>
          </p:cNvPr>
          <p:cNvSpPr txBox="1"/>
          <p:nvPr/>
        </p:nvSpPr>
        <p:spPr>
          <a:xfrm>
            <a:off x="752475" y="3361132"/>
            <a:ext cx="965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</a:t>
            </a:r>
            <a:endParaRPr 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ACE8A1C0-48B8-449C-AA28-18436A40692E}"/>
              </a:ext>
            </a:extLst>
          </p:cNvPr>
          <p:cNvSpPr txBox="1"/>
          <p:nvPr/>
        </p:nvSpPr>
        <p:spPr>
          <a:xfrm>
            <a:off x="9337143" y="3395815"/>
            <a:ext cx="965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</a:t>
            </a:r>
            <a:endParaRPr 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2539BF41-7DEE-49D5-A564-70F73A33DA3D}"/>
              </a:ext>
            </a:extLst>
          </p:cNvPr>
          <p:cNvSpPr txBox="1"/>
          <p:nvPr/>
        </p:nvSpPr>
        <p:spPr>
          <a:xfrm>
            <a:off x="3927212" y="3521291"/>
            <a:ext cx="965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</a:t>
            </a:r>
            <a:r>
              <a:rPr lang="es-ES" sz="2400" b="1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endParaRPr 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35D41C5D-C6C1-4D27-96DE-46289DB8E1FE}"/>
              </a:ext>
            </a:extLst>
          </p:cNvPr>
          <p:cNvSpPr txBox="1"/>
          <p:nvPr/>
        </p:nvSpPr>
        <p:spPr>
          <a:xfrm>
            <a:off x="6767512" y="3492116"/>
            <a:ext cx="965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</a:t>
            </a:r>
            <a:r>
              <a:rPr lang="es-ES" sz="2400" b="1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endParaRPr 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62C80B59-D6FD-4FF1-AEE2-75496872C699}"/>
              </a:ext>
            </a:extLst>
          </p:cNvPr>
          <p:cNvSpPr txBox="1"/>
          <p:nvPr/>
        </p:nvSpPr>
        <p:spPr>
          <a:xfrm>
            <a:off x="9218612" y="841595"/>
            <a:ext cx="27241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es-ES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Mix</a:t>
            </a:r>
            <a:r>
              <a:rPr lang="es-E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Network)</a:t>
            </a:r>
            <a:endParaRPr 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787859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Elipse 26">
            <a:extLst>
              <a:ext uri="{FF2B5EF4-FFF2-40B4-BE49-F238E27FC236}">
                <a16:creationId xmlns:a16="http://schemas.microsoft.com/office/drawing/2014/main" id="{6D9570B5-9B83-4093-A59B-C3C39C592D89}"/>
              </a:ext>
            </a:extLst>
          </p:cNvPr>
          <p:cNvSpPr/>
          <p:nvPr/>
        </p:nvSpPr>
        <p:spPr>
          <a:xfrm>
            <a:off x="1908700" y="5099948"/>
            <a:ext cx="8181975" cy="140904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Marcador de contenido 4" descr="Equipo">
            <a:extLst>
              <a:ext uri="{FF2B5EF4-FFF2-40B4-BE49-F238E27FC236}">
                <a16:creationId xmlns:a16="http://schemas.microsoft.com/office/drawing/2014/main" id="{165078B5-F2E8-46A8-99CE-BEFEAD7FC0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4212" y="2893613"/>
            <a:ext cx="1639095" cy="1639095"/>
          </a:xfrm>
        </p:spPr>
      </p:pic>
      <p:pic>
        <p:nvPicPr>
          <p:cNvPr id="7" name="Gráfico 6" descr="Equipo">
            <a:extLst>
              <a:ext uri="{FF2B5EF4-FFF2-40B4-BE49-F238E27FC236}">
                <a16:creationId xmlns:a16="http://schemas.microsoft.com/office/drawing/2014/main" id="{32FC08B3-1D72-442E-907C-2235C43C1B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37143" y="2969418"/>
            <a:ext cx="1507064" cy="1507064"/>
          </a:xfrm>
          <a:prstGeom prst="rect">
            <a:avLst/>
          </a:prstGeom>
        </p:spPr>
      </p:pic>
      <p:pic>
        <p:nvPicPr>
          <p:cNvPr id="9" name="Gráfico 8" descr="Base de datos">
            <a:extLst>
              <a:ext uri="{FF2B5EF4-FFF2-40B4-BE49-F238E27FC236}">
                <a16:creationId xmlns:a16="http://schemas.microsoft.com/office/drawing/2014/main" id="{06755ACF-5CAC-465D-9438-4F7E99F698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96843" y="2969417"/>
            <a:ext cx="1507065" cy="1507065"/>
          </a:xfrm>
          <a:prstGeom prst="rect">
            <a:avLst/>
          </a:prstGeom>
        </p:spPr>
      </p:pic>
      <p:pic>
        <p:nvPicPr>
          <p:cNvPr id="11" name="Gráfico 10" descr="Base de datos">
            <a:extLst>
              <a:ext uri="{FF2B5EF4-FFF2-40B4-BE49-F238E27FC236}">
                <a16:creationId xmlns:a16="http://schemas.microsoft.com/office/drawing/2014/main" id="{458DD704-945B-4932-826A-774428B256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56542" y="2969417"/>
            <a:ext cx="1507066" cy="1507066"/>
          </a:xfrm>
          <a:prstGeom prst="rect">
            <a:avLst/>
          </a:prstGeom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2875E0B9-21B0-4BE9-9621-1438E0FA915B}"/>
              </a:ext>
            </a:extLst>
          </p:cNvPr>
          <p:cNvSpPr txBox="1">
            <a:spLocks/>
          </p:cNvSpPr>
          <p:nvPr/>
        </p:nvSpPr>
        <p:spPr>
          <a:xfrm>
            <a:off x="684212" y="34967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Descripción de la tecnología</a:t>
            </a:r>
            <a:endParaRPr lang="es-E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4" name="Gráfico 13" descr="Clave">
            <a:extLst>
              <a:ext uri="{FF2B5EF4-FFF2-40B4-BE49-F238E27FC236}">
                <a16:creationId xmlns:a16="http://schemas.microsoft.com/office/drawing/2014/main" id="{1A18005D-E009-43C3-BD0C-4AE3070770C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93175" y="1955878"/>
            <a:ext cx="914400" cy="914400"/>
          </a:xfrm>
          <a:prstGeom prst="rect">
            <a:avLst/>
          </a:prstGeom>
        </p:spPr>
      </p:pic>
      <p:pic>
        <p:nvPicPr>
          <p:cNvPr id="16" name="Gráfico 15" descr="Clave">
            <a:extLst>
              <a:ext uri="{FF2B5EF4-FFF2-40B4-BE49-F238E27FC236}">
                <a16:creationId xmlns:a16="http://schemas.microsoft.com/office/drawing/2014/main" id="{50EE513D-F0A7-4AF8-93ED-E717318F3D1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952875" y="1955878"/>
            <a:ext cx="914400" cy="914400"/>
          </a:xfrm>
          <a:prstGeom prst="rect">
            <a:avLst/>
          </a:prstGeom>
        </p:spPr>
      </p:pic>
      <p:cxnSp>
        <p:nvCxnSpPr>
          <p:cNvPr id="22" name="Conector recto de flecha 21">
            <a:extLst>
              <a:ext uri="{FF2B5EF4-FFF2-40B4-BE49-F238E27FC236}">
                <a16:creationId xmlns:a16="http://schemas.microsoft.com/office/drawing/2014/main" id="{2D74C035-F0C6-4EAD-92AC-A639359D1553}"/>
              </a:ext>
            </a:extLst>
          </p:cNvPr>
          <p:cNvCxnSpPr>
            <a:cxnSpLocks/>
          </p:cNvCxnSpPr>
          <p:nvPr/>
        </p:nvCxnSpPr>
        <p:spPr>
          <a:xfrm>
            <a:off x="2410222" y="3713160"/>
            <a:ext cx="1333235" cy="9789"/>
          </a:xfrm>
          <a:prstGeom prst="straightConnector1">
            <a:avLst/>
          </a:prstGeom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8" name="CuadroTexto 27">
            <a:extLst>
              <a:ext uri="{FF2B5EF4-FFF2-40B4-BE49-F238E27FC236}">
                <a16:creationId xmlns:a16="http://schemas.microsoft.com/office/drawing/2014/main" id="{B1BB037B-1F93-4DE8-A9DF-FAC0A0233FB3}"/>
              </a:ext>
            </a:extLst>
          </p:cNvPr>
          <p:cNvSpPr txBox="1"/>
          <p:nvPr/>
        </p:nvSpPr>
        <p:spPr>
          <a:xfrm>
            <a:off x="2611039" y="4240320"/>
            <a:ext cx="931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b="1" dirty="0">
                <a:solidFill>
                  <a:srgbClr val="FF0000"/>
                </a:solidFill>
              </a:rPr>
              <a:t>2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32E58A54-DD0E-4A32-A349-6C2E561D6BE0}"/>
              </a:ext>
            </a:extLst>
          </p:cNvPr>
          <p:cNvSpPr txBox="1"/>
          <p:nvPr/>
        </p:nvSpPr>
        <p:spPr>
          <a:xfrm>
            <a:off x="2373575" y="5542860"/>
            <a:ext cx="74104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</a:t>
            </a:r>
            <a:r>
              <a:rPr lang="es-ES" sz="2800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m2</a:t>
            </a:r>
            <a:r>
              <a:rPr lang="es-E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(R</a:t>
            </a:r>
            <a:r>
              <a:rPr lang="es-ES" sz="2800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es-E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K</a:t>
            </a:r>
            <a:r>
              <a:rPr lang="es-ES" sz="2800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m1</a:t>
            </a:r>
            <a:r>
              <a:rPr lang="es-E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(R</a:t>
            </a:r>
            <a:r>
              <a:rPr lang="es-ES" sz="2800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r>
              <a:rPr lang="es-E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K</a:t>
            </a:r>
            <a:r>
              <a:rPr lang="es-ES" sz="2800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</a:t>
            </a:r>
            <a:r>
              <a:rPr lang="es-E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(R</a:t>
            </a:r>
            <a:r>
              <a:rPr lang="es-ES" sz="2800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</a:t>
            </a:r>
            <a:r>
              <a:rPr lang="es-E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mensaje), B), M</a:t>
            </a:r>
            <a:r>
              <a:rPr lang="es-ES" sz="2800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r>
              <a:rPr lang="es-E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r>
              <a:rPr lang="es-ES" sz="2800" dirty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M</a:t>
            </a:r>
            <a:r>
              <a:rPr lang="es-ES" sz="2800" baseline="-25000" dirty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endParaRPr lang="en-US" sz="2800" dirty="0">
              <a:solidFill>
                <a:schemeClr val="tx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387D18F3-4235-4CA4-8E64-A02AE7A8A93B}"/>
              </a:ext>
            </a:extLst>
          </p:cNvPr>
          <p:cNvSpPr txBox="1"/>
          <p:nvPr/>
        </p:nvSpPr>
        <p:spPr>
          <a:xfrm>
            <a:off x="752475" y="3361132"/>
            <a:ext cx="965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</a:t>
            </a:r>
            <a:endParaRPr 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94E2E412-87E9-47DD-9143-7484D7C687D3}"/>
              </a:ext>
            </a:extLst>
          </p:cNvPr>
          <p:cNvSpPr txBox="1"/>
          <p:nvPr/>
        </p:nvSpPr>
        <p:spPr>
          <a:xfrm>
            <a:off x="9337143" y="3395815"/>
            <a:ext cx="965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</a:t>
            </a:r>
            <a:endParaRPr 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72CECC78-9C9B-48DA-808E-9F9734D7416E}"/>
              </a:ext>
            </a:extLst>
          </p:cNvPr>
          <p:cNvSpPr txBox="1"/>
          <p:nvPr/>
        </p:nvSpPr>
        <p:spPr>
          <a:xfrm>
            <a:off x="3927212" y="3521291"/>
            <a:ext cx="965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</a:t>
            </a:r>
            <a:r>
              <a:rPr lang="es-ES" sz="2400" b="1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endParaRPr 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2968313A-3995-4039-B695-C47075A9B290}"/>
              </a:ext>
            </a:extLst>
          </p:cNvPr>
          <p:cNvSpPr txBox="1"/>
          <p:nvPr/>
        </p:nvSpPr>
        <p:spPr>
          <a:xfrm>
            <a:off x="6767512" y="3492116"/>
            <a:ext cx="965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</a:t>
            </a:r>
            <a:r>
              <a:rPr lang="es-ES" sz="2400" b="1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endParaRPr 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01F8B3CA-2353-4219-B7D0-E36809C0EEF2}"/>
              </a:ext>
            </a:extLst>
          </p:cNvPr>
          <p:cNvSpPr txBox="1"/>
          <p:nvPr/>
        </p:nvSpPr>
        <p:spPr>
          <a:xfrm>
            <a:off x="9218612" y="841595"/>
            <a:ext cx="27241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es-ES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Mix</a:t>
            </a:r>
            <a:r>
              <a:rPr lang="es-E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Network)</a:t>
            </a:r>
            <a:endParaRPr 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370267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Elipse 26">
            <a:extLst>
              <a:ext uri="{FF2B5EF4-FFF2-40B4-BE49-F238E27FC236}">
                <a16:creationId xmlns:a16="http://schemas.microsoft.com/office/drawing/2014/main" id="{6D9570B5-9B83-4093-A59B-C3C39C592D89}"/>
              </a:ext>
            </a:extLst>
          </p:cNvPr>
          <p:cNvSpPr/>
          <p:nvPr/>
        </p:nvSpPr>
        <p:spPr>
          <a:xfrm>
            <a:off x="1908700" y="5099948"/>
            <a:ext cx="8181975" cy="140904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Marcador de contenido 4" descr="Equipo">
            <a:extLst>
              <a:ext uri="{FF2B5EF4-FFF2-40B4-BE49-F238E27FC236}">
                <a16:creationId xmlns:a16="http://schemas.microsoft.com/office/drawing/2014/main" id="{165078B5-F2E8-46A8-99CE-BEFEAD7FC0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4212" y="2893613"/>
            <a:ext cx="1639095" cy="1639095"/>
          </a:xfrm>
        </p:spPr>
      </p:pic>
      <p:pic>
        <p:nvPicPr>
          <p:cNvPr id="7" name="Gráfico 6" descr="Equipo">
            <a:extLst>
              <a:ext uri="{FF2B5EF4-FFF2-40B4-BE49-F238E27FC236}">
                <a16:creationId xmlns:a16="http://schemas.microsoft.com/office/drawing/2014/main" id="{32FC08B3-1D72-442E-907C-2235C43C1B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37143" y="2969418"/>
            <a:ext cx="1507064" cy="1507064"/>
          </a:xfrm>
          <a:prstGeom prst="rect">
            <a:avLst/>
          </a:prstGeom>
        </p:spPr>
      </p:pic>
      <p:pic>
        <p:nvPicPr>
          <p:cNvPr id="9" name="Gráfico 8" descr="Base de datos">
            <a:extLst>
              <a:ext uri="{FF2B5EF4-FFF2-40B4-BE49-F238E27FC236}">
                <a16:creationId xmlns:a16="http://schemas.microsoft.com/office/drawing/2014/main" id="{06755ACF-5CAC-465D-9438-4F7E99F698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96843" y="2969417"/>
            <a:ext cx="1507065" cy="1507065"/>
          </a:xfrm>
          <a:prstGeom prst="rect">
            <a:avLst/>
          </a:prstGeom>
        </p:spPr>
      </p:pic>
      <p:pic>
        <p:nvPicPr>
          <p:cNvPr id="11" name="Gráfico 10" descr="Base de datos">
            <a:extLst>
              <a:ext uri="{FF2B5EF4-FFF2-40B4-BE49-F238E27FC236}">
                <a16:creationId xmlns:a16="http://schemas.microsoft.com/office/drawing/2014/main" id="{458DD704-945B-4932-826A-774428B256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56542" y="2969417"/>
            <a:ext cx="1507066" cy="1507066"/>
          </a:xfrm>
          <a:prstGeom prst="rect">
            <a:avLst/>
          </a:prstGeom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2875E0B9-21B0-4BE9-9621-1438E0FA915B}"/>
              </a:ext>
            </a:extLst>
          </p:cNvPr>
          <p:cNvSpPr txBox="1">
            <a:spLocks/>
          </p:cNvSpPr>
          <p:nvPr/>
        </p:nvSpPr>
        <p:spPr>
          <a:xfrm>
            <a:off x="684212" y="34967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Descripción de la tecnología</a:t>
            </a:r>
            <a:endParaRPr lang="es-E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4" name="Gráfico 13" descr="Clave">
            <a:extLst>
              <a:ext uri="{FF2B5EF4-FFF2-40B4-BE49-F238E27FC236}">
                <a16:creationId xmlns:a16="http://schemas.microsoft.com/office/drawing/2014/main" id="{1A18005D-E009-43C3-BD0C-4AE3070770C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93175" y="1955878"/>
            <a:ext cx="914400" cy="914400"/>
          </a:xfrm>
          <a:prstGeom prst="rect">
            <a:avLst/>
          </a:prstGeom>
        </p:spPr>
      </p:pic>
      <p:pic>
        <p:nvPicPr>
          <p:cNvPr id="16" name="Gráfico 15" descr="Clave">
            <a:extLst>
              <a:ext uri="{FF2B5EF4-FFF2-40B4-BE49-F238E27FC236}">
                <a16:creationId xmlns:a16="http://schemas.microsoft.com/office/drawing/2014/main" id="{50EE513D-F0A7-4AF8-93ED-E717318F3D1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952875" y="1955878"/>
            <a:ext cx="914400" cy="914400"/>
          </a:xfrm>
          <a:prstGeom prst="rect">
            <a:avLst/>
          </a:prstGeom>
        </p:spPr>
      </p:pic>
      <p:cxnSp>
        <p:nvCxnSpPr>
          <p:cNvPr id="22" name="Conector recto de flecha 21">
            <a:extLst>
              <a:ext uri="{FF2B5EF4-FFF2-40B4-BE49-F238E27FC236}">
                <a16:creationId xmlns:a16="http://schemas.microsoft.com/office/drawing/2014/main" id="{2D74C035-F0C6-4EAD-92AC-A639359D1553}"/>
              </a:ext>
            </a:extLst>
          </p:cNvPr>
          <p:cNvCxnSpPr>
            <a:cxnSpLocks/>
          </p:cNvCxnSpPr>
          <p:nvPr/>
        </p:nvCxnSpPr>
        <p:spPr>
          <a:xfrm>
            <a:off x="2410222" y="3713160"/>
            <a:ext cx="1333235" cy="9789"/>
          </a:xfrm>
          <a:prstGeom prst="straightConnector1">
            <a:avLst/>
          </a:prstGeom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8" name="CuadroTexto 27">
            <a:extLst>
              <a:ext uri="{FF2B5EF4-FFF2-40B4-BE49-F238E27FC236}">
                <a16:creationId xmlns:a16="http://schemas.microsoft.com/office/drawing/2014/main" id="{B1BB037B-1F93-4DE8-A9DF-FAC0A0233FB3}"/>
              </a:ext>
            </a:extLst>
          </p:cNvPr>
          <p:cNvSpPr txBox="1"/>
          <p:nvPr/>
        </p:nvSpPr>
        <p:spPr>
          <a:xfrm>
            <a:off x="3952875" y="4293717"/>
            <a:ext cx="931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b="1" dirty="0">
                <a:solidFill>
                  <a:srgbClr val="FF0000"/>
                </a:solidFill>
              </a:rPr>
              <a:t>3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F66B6EBC-D22D-48D7-91F8-139507BDA536}"/>
              </a:ext>
            </a:extLst>
          </p:cNvPr>
          <p:cNvSpPr txBox="1"/>
          <p:nvPr/>
        </p:nvSpPr>
        <p:spPr>
          <a:xfrm>
            <a:off x="2373575" y="5542860"/>
            <a:ext cx="74104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dirty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</a:t>
            </a:r>
            <a:r>
              <a:rPr lang="es-ES" sz="2800" baseline="-25000" dirty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m2</a:t>
            </a:r>
            <a:r>
              <a:rPr lang="es-ES" sz="2800" dirty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(R</a:t>
            </a:r>
            <a:r>
              <a:rPr lang="es-ES" sz="2800" baseline="-25000" dirty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es-ES" sz="2800" dirty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es-E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</a:t>
            </a:r>
            <a:r>
              <a:rPr lang="es-ES" sz="2800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m1</a:t>
            </a:r>
            <a:r>
              <a:rPr lang="es-E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(R</a:t>
            </a:r>
            <a:r>
              <a:rPr lang="es-ES" sz="2800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r>
              <a:rPr lang="es-E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K</a:t>
            </a:r>
            <a:r>
              <a:rPr lang="es-ES" sz="2800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</a:t>
            </a:r>
            <a:r>
              <a:rPr lang="es-E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(R</a:t>
            </a:r>
            <a:r>
              <a:rPr lang="es-ES" sz="2800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</a:t>
            </a:r>
            <a:r>
              <a:rPr lang="es-E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mensaje), B), M</a:t>
            </a:r>
            <a:r>
              <a:rPr lang="es-ES" sz="2800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r>
              <a:rPr lang="es-ES" sz="2800" dirty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), M</a:t>
            </a:r>
            <a:r>
              <a:rPr lang="es-ES" sz="2800" baseline="-25000" dirty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endParaRPr lang="en-US" sz="2800" dirty="0">
              <a:solidFill>
                <a:schemeClr val="tx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6DF27B58-43E8-4169-BE1B-A87CF2FBB582}"/>
              </a:ext>
            </a:extLst>
          </p:cNvPr>
          <p:cNvSpPr txBox="1"/>
          <p:nvPr/>
        </p:nvSpPr>
        <p:spPr>
          <a:xfrm>
            <a:off x="752475" y="3361132"/>
            <a:ext cx="965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</a:t>
            </a:r>
            <a:endParaRPr 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2699133E-B4FA-4B96-A936-3E8F2F2CA9B1}"/>
              </a:ext>
            </a:extLst>
          </p:cNvPr>
          <p:cNvSpPr txBox="1"/>
          <p:nvPr/>
        </p:nvSpPr>
        <p:spPr>
          <a:xfrm>
            <a:off x="9337143" y="3395815"/>
            <a:ext cx="965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</a:t>
            </a:r>
            <a:endParaRPr 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4C6ECE41-34BE-44C9-9C96-697A6FEBC380}"/>
              </a:ext>
            </a:extLst>
          </p:cNvPr>
          <p:cNvSpPr txBox="1"/>
          <p:nvPr/>
        </p:nvSpPr>
        <p:spPr>
          <a:xfrm>
            <a:off x="3927212" y="3521291"/>
            <a:ext cx="965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</a:t>
            </a:r>
            <a:r>
              <a:rPr lang="es-ES" sz="2400" b="1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endParaRPr 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A38C31C7-2264-4803-B81A-7296AF88A95D}"/>
              </a:ext>
            </a:extLst>
          </p:cNvPr>
          <p:cNvSpPr txBox="1"/>
          <p:nvPr/>
        </p:nvSpPr>
        <p:spPr>
          <a:xfrm>
            <a:off x="6767512" y="3492116"/>
            <a:ext cx="965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</a:t>
            </a:r>
            <a:r>
              <a:rPr lang="es-ES" sz="2400" b="1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endParaRPr 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B3870CFF-DD80-45DF-9D0D-0135ACFA5FD5}"/>
              </a:ext>
            </a:extLst>
          </p:cNvPr>
          <p:cNvSpPr txBox="1"/>
          <p:nvPr/>
        </p:nvSpPr>
        <p:spPr>
          <a:xfrm>
            <a:off x="9218612" y="841595"/>
            <a:ext cx="27241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es-ES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Mix</a:t>
            </a:r>
            <a:r>
              <a:rPr lang="es-E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Network)</a:t>
            </a:r>
            <a:endParaRPr 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965938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Elipse 26">
            <a:extLst>
              <a:ext uri="{FF2B5EF4-FFF2-40B4-BE49-F238E27FC236}">
                <a16:creationId xmlns:a16="http://schemas.microsoft.com/office/drawing/2014/main" id="{6D9570B5-9B83-4093-A59B-C3C39C592D89}"/>
              </a:ext>
            </a:extLst>
          </p:cNvPr>
          <p:cNvSpPr/>
          <p:nvPr/>
        </p:nvSpPr>
        <p:spPr>
          <a:xfrm>
            <a:off x="1908700" y="5099948"/>
            <a:ext cx="8181975" cy="140904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Marcador de contenido 4" descr="Equipo">
            <a:extLst>
              <a:ext uri="{FF2B5EF4-FFF2-40B4-BE49-F238E27FC236}">
                <a16:creationId xmlns:a16="http://schemas.microsoft.com/office/drawing/2014/main" id="{165078B5-F2E8-46A8-99CE-BEFEAD7FC0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4212" y="2893613"/>
            <a:ext cx="1639095" cy="1639095"/>
          </a:xfrm>
        </p:spPr>
      </p:pic>
      <p:pic>
        <p:nvPicPr>
          <p:cNvPr id="7" name="Gráfico 6" descr="Equipo">
            <a:extLst>
              <a:ext uri="{FF2B5EF4-FFF2-40B4-BE49-F238E27FC236}">
                <a16:creationId xmlns:a16="http://schemas.microsoft.com/office/drawing/2014/main" id="{32FC08B3-1D72-442E-907C-2235C43C1B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37143" y="2969418"/>
            <a:ext cx="1507064" cy="1507064"/>
          </a:xfrm>
          <a:prstGeom prst="rect">
            <a:avLst/>
          </a:prstGeom>
        </p:spPr>
      </p:pic>
      <p:pic>
        <p:nvPicPr>
          <p:cNvPr id="9" name="Gráfico 8" descr="Base de datos">
            <a:extLst>
              <a:ext uri="{FF2B5EF4-FFF2-40B4-BE49-F238E27FC236}">
                <a16:creationId xmlns:a16="http://schemas.microsoft.com/office/drawing/2014/main" id="{06755ACF-5CAC-465D-9438-4F7E99F698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96843" y="2969417"/>
            <a:ext cx="1507065" cy="1507065"/>
          </a:xfrm>
          <a:prstGeom prst="rect">
            <a:avLst/>
          </a:prstGeom>
        </p:spPr>
      </p:pic>
      <p:pic>
        <p:nvPicPr>
          <p:cNvPr id="11" name="Gráfico 10" descr="Base de datos">
            <a:extLst>
              <a:ext uri="{FF2B5EF4-FFF2-40B4-BE49-F238E27FC236}">
                <a16:creationId xmlns:a16="http://schemas.microsoft.com/office/drawing/2014/main" id="{458DD704-945B-4932-826A-774428B256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56542" y="2969417"/>
            <a:ext cx="1507066" cy="1507066"/>
          </a:xfrm>
          <a:prstGeom prst="rect">
            <a:avLst/>
          </a:prstGeom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2875E0B9-21B0-4BE9-9621-1438E0FA915B}"/>
              </a:ext>
            </a:extLst>
          </p:cNvPr>
          <p:cNvSpPr txBox="1">
            <a:spLocks/>
          </p:cNvSpPr>
          <p:nvPr/>
        </p:nvSpPr>
        <p:spPr>
          <a:xfrm>
            <a:off x="684212" y="34967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Descripción de la tecnología</a:t>
            </a:r>
            <a:endParaRPr lang="es-E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4" name="Gráfico 13" descr="Clave">
            <a:extLst>
              <a:ext uri="{FF2B5EF4-FFF2-40B4-BE49-F238E27FC236}">
                <a16:creationId xmlns:a16="http://schemas.microsoft.com/office/drawing/2014/main" id="{1A18005D-E009-43C3-BD0C-4AE3070770C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93175" y="1955878"/>
            <a:ext cx="914400" cy="914400"/>
          </a:xfrm>
          <a:prstGeom prst="rect">
            <a:avLst/>
          </a:prstGeom>
        </p:spPr>
      </p:pic>
      <p:pic>
        <p:nvPicPr>
          <p:cNvPr id="16" name="Gráfico 15" descr="Clave">
            <a:extLst>
              <a:ext uri="{FF2B5EF4-FFF2-40B4-BE49-F238E27FC236}">
                <a16:creationId xmlns:a16="http://schemas.microsoft.com/office/drawing/2014/main" id="{50EE513D-F0A7-4AF8-93ED-E717318F3D1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952875" y="1955878"/>
            <a:ext cx="914400" cy="914400"/>
          </a:xfrm>
          <a:prstGeom prst="rect">
            <a:avLst/>
          </a:prstGeom>
        </p:spPr>
      </p:pic>
      <p:cxnSp>
        <p:nvCxnSpPr>
          <p:cNvPr id="22" name="Conector recto de flecha 21">
            <a:extLst>
              <a:ext uri="{FF2B5EF4-FFF2-40B4-BE49-F238E27FC236}">
                <a16:creationId xmlns:a16="http://schemas.microsoft.com/office/drawing/2014/main" id="{2D74C035-F0C6-4EAD-92AC-A639359D1553}"/>
              </a:ext>
            </a:extLst>
          </p:cNvPr>
          <p:cNvCxnSpPr>
            <a:cxnSpLocks/>
          </p:cNvCxnSpPr>
          <p:nvPr/>
        </p:nvCxnSpPr>
        <p:spPr>
          <a:xfrm>
            <a:off x="2410222" y="3713160"/>
            <a:ext cx="1333235" cy="9789"/>
          </a:xfrm>
          <a:prstGeom prst="straightConnector1">
            <a:avLst/>
          </a:prstGeom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4" name="Conector recto de flecha 23">
            <a:extLst>
              <a:ext uri="{FF2B5EF4-FFF2-40B4-BE49-F238E27FC236}">
                <a16:creationId xmlns:a16="http://schemas.microsoft.com/office/drawing/2014/main" id="{80FB992F-7F62-425B-8863-ED5711D496C5}"/>
              </a:ext>
            </a:extLst>
          </p:cNvPr>
          <p:cNvCxnSpPr>
            <a:cxnSpLocks/>
          </p:cNvCxnSpPr>
          <p:nvPr/>
        </p:nvCxnSpPr>
        <p:spPr>
          <a:xfrm>
            <a:off x="5163608" y="3722949"/>
            <a:ext cx="1333235" cy="9789"/>
          </a:xfrm>
          <a:prstGeom prst="straightConnector1">
            <a:avLst/>
          </a:prstGeom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8" name="CuadroTexto 27">
            <a:extLst>
              <a:ext uri="{FF2B5EF4-FFF2-40B4-BE49-F238E27FC236}">
                <a16:creationId xmlns:a16="http://schemas.microsoft.com/office/drawing/2014/main" id="{B1BB037B-1F93-4DE8-A9DF-FAC0A0233FB3}"/>
              </a:ext>
            </a:extLst>
          </p:cNvPr>
          <p:cNvSpPr txBox="1"/>
          <p:nvPr/>
        </p:nvSpPr>
        <p:spPr>
          <a:xfrm>
            <a:off x="5364425" y="4293717"/>
            <a:ext cx="931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b="1" dirty="0">
                <a:solidFill>
                  <a:srgbClr val="FF0000"/>
                </a:solidFill>
              </a:rPr>
              <a:t>4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F66B6EBC-D22D-48D7-91F8-139507BDA536}"/>
              </a:ext>
            </a:extLst>
          </p:cNvPr>
          <p:cNvSpPr txBox="1"/>
          <p:nvPr/>
        </p:nvSpPr>
        <p:spPr>
          <a:xfrm>
            <a:off x="2373575" y="5542860"/>
            <a:ext cx="74104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dirty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</a:t>
            </a:r>
            <a:r>
              <a:rPr lang="es-ES" sz="2800" baseline="-25000" dirty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m2</a:t>
            </a:r>
            <a:r>
              <a:rPr lang="es-ES" sz="2800" dirty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(R</a:t>
            </a:r>
            <a:r>
              <a:rPr lang="es-ES" sz="2800" baseline="-25000" dirty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es-ES" sz="2800" dirty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es-E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</a:t>
            </a:r>
            <a:r>
              <a:rPr lang="es-ES" sz="2800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m1</a:t>
            </a:r>
            <a:r>
              <a:rPr lang="es-E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(R</a:t>
            </a:r>
            <a:r>
              <a:rPr lang="es-ES" sz="2800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r>
              <a:rPr lang="es-E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K</a:t>
            </a:r>
            <a:r>
              <a:rPr lang="es-ES" sz="2800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</a:t>
            </a:r>
            <a:r>
              <a:rPr lang="es-E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(R</a:t>
            </a:r>
            <a:r>
              <a:rPr lang="es-ES" sz="2800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</a:t>
            </a:r>
            <a:r>
              <a:rPr lang="es-E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mensaje), B)</a:t>
            </a:r>
            <a:r>
              <a:rPr lang="es-ES" sz="2800" dirty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M</a:t>
            </a:r>
            <a:r>
              <a:rPr lang="es-ES" sz="2800" baseline="-25000" dirty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r>
              <a:rPr lang="es-ES" sz="2800" dirty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), M</a:t>
            </a:r>
            <a:r>
              <a:rPr lang="es-ES" sz="2800" baseline="-25000" dirty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endParaRPr lang="en-US" sz="2800" dirty="0">
              <a:solidFill>
                <a:schemeClr val="tx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3111C3B0-8749-432F-9B3A-BB0E718F6855}"/>
              </a:ext>
            </a:extLst>
          </p:cNvPr>
          <p:cNvSpPr txBox="1"/>
          <p:nvPr/>
        </p:nvSpPr>
        <p:spPr>
          <a:xfrm>
            <a:off x="752475" y="3361132"/>
            <a:ext cx="965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</a:t>
            </a:r>
            <a:endParaRPr 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A1AB3B95-335D-4D43-96B9-BFFE3B673C3B}"/>
              </a:ext>
            </a:extLst>
          </p:cNvPr>
          <p:cNvSpPr txBox="1"/>
          <p:nvPr/>
        </p:nvSpPr>
        <p:spPr>
          <a:xfrm>
            <a:off x="9337143" y="3395815"/>
            <a:ext cx="965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</a:t>
            </a:r>
            <a:endParaRPr 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58078823-6D9C-458D-8A40-623943B31169}"/>
              </a:ext>
            </a:extLst>
          </p:cNvPr>
          <p:cNvSpPr txBox="1"/>
          <p:nvPr/>
        </p:nvSpPr>
        <p:spPr>
          <a:xfrm>
            <a:off x="3927212" y="3521291"/>
            <a:ext cx="965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</a:t>
            </a:r>
            <a:r>
              <a:rPr lang="es-ES" sz="2400" b="1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endParaRPr 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EA360247-6542-44B5-8EA5-092D7C64FA3E}"/>
              </a:ext>
            </a:extLst>
          </p:cNvPr>
          <p:cNvSpPr txBox="1"/>
          <p:nvPr/>
        </p:nvSpPr>
        <p:spPr>
          <a:xfrm>
            <a:off x="6767512" y="3492116"/>
            <a:ext cx="965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</a:t>
            </a:r>
            <a:r>
              <a:rPr lang="es-ES" sz="2400" b="1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endParaRPr 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A21BCEA5-233E-4F65-A6F6-F597C817AB0D}"/>
              </a:ext>
            </a:extLst>
          </p:cNvPr>
          <p:cNvSpPr txBox="1"/>
          <p:nvPr/>
        </p:nvSpPr>
        <p:spPr>
          <a:xfrm>
            <a:off x="9218612" y="841595"/>
            <a:ext cx="27241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es-ES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Mix</a:t>
            </a:r>
            <a:r>
              <a:rPr lang="es-E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Network)</a:t>
            </a:r>
            <a:endParaRPr 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01799435"/>
      </p:ext>
    </p:extLst>
  </p:cSld>
  <p:clrMapOvr>
    <a:masterClrMapping/>
  </p:clrMapOvr>
</p:sld>
</file>

<file path=ppt/theme/theme1.xml><?xml version="1.0" encoding="utf-8"?>
<a:theme xmlns:a="http://schemas.openxmlformats.org/drawingml/2006/main" name="Sector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127</TotalTime>
  <Words>1241</Words>
  <Application>Microsoft Office PowerPoint</Application>
  <PresentationFormat>Panorámica</PresentationFormat>
  <Paragraphs>203</Paragraphs>
  <Slides>26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26</vt:i4>
      </vt:variant>
    </vt:vector>
  </HeadingPairs>
  <TitlesOfParts>
    <vt:vector size="30" baseType="lpstr">
      <vt:lpstr>Arial</vt:lpstr>
      <vt:lpstr>Century Gothic</vt:lpstr>
      <vt:lpstr>Wingdings 3</vt:lpstr>
      <vt:lpstr>Sector</vt:lpstr>
      <vt:lpstr>I2P  Internet Project challenge </vt:lpstr>
      <vt:lpstr>Introducción</vt:lpstr>
      <vt:lpstr>Descripción de la tecnología</vt:lpstr>
      <vt:lpstr>Descripción de la tecnología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Trabajos relacionados con I2P</vt:lpstr>
      <vt:lpstr>Casos de estudio en el que se aplica la plataforma/tecnología I2P</vt:lpstr>
      <vt:lpstr>Casos de estudio en el que se aplica la plataforma/tecnología I2P</vt:lpstr>
      <vt:lpstr>Casos de estudio en el que se aplica la plataforma/tecnología I2P</vt:lpstr>
      <vt:lpstr>Casos de estudio en el que se aplica la plataforma/tecnología I2P</vt:lpstr>
      <vt:lpstr>Casos de estudio en el que se aplica la plataforma/tecnología I2P</vt:lpstr>
      <vt:lpstr>Casos de estudio en el que se aplica la plataforma/tecnología I2P</vt:lpstr>
      <vt:lpstr>Casos de estudio en el que se aplica la plataforma/tecnología I2P</vt:lpstr>
      <vt:lpstr>Casos de estudio en el que se aplica la plataforma/tecnología I2P</vt:lpstr>
      <vt:lpstr>Casos de estudio en el que se aplica la plataforma/tecnología I2P</vt:lpstr>
      <vt:lpstr>Casos de estudio en el que se aplica la plataforma/tecnología I2P</vt:lpstr>
      <vt:lpstr>Casos de estudio en el que se aplica la plataforma/tecnología I2P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I2P  Internet Project challenge </dc:title>
  <dc:creator>Ivan Piña Arevalo</dc:creator>
  <cp:lastModifiedBy>Borja Fernández</cp:lastModifiedBy>
  <cp:revision>16</cp:revision>
  <dcterms:created xsi:type="dcterms:W3CDTF">2019-12-31T12:15:14Z</dcterms:created>
  <dcterms:modified xsi:type="dcterms:W3CDTF">2020-01-13T13:19:31Z</dcterms:modified>
</cp:coreProperties>
</file>